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90" r:id="rId1"/>
  </p:sldMasterIdLst>
  <p:notesMasterIdLst>
    <p:notesMasterId r:id="rId41"/>
  </p:notesMasterIdLst>
  <p:sldIdLst>
    <p:sldId id="256" r:id="rId2"/>
    <p:sldId id="403" r:id="rId3"/>
    <p:sldId id="402" r:id="rId4"/>
    <p:sldId id="310" r:id="rId5"/>
    <p:sldId id="312" r:id="rId6"/>
    <p:sldId id="410" r:id="rId7"/>
    <p:sldId id="411" r:id="rId8"/>
    <p:sldId id="426" r:id="rId9"/>
    <p:sldId id="406" r:id="rId10"/>
    <p:sldId id="407" r:id="rId11"/>
    <p:sldId id="404" r:id="rId12"/>
    <p:sldId id="294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7" r:id="rId23"/>
    <p:sldId id="309" r:id="rId24"/>
    <p:sldId id="405" r:id="rId25"/>
    <p:sldId id="317" r:id="rId26"/>
    <p:sldId id="408" r:id="rId27"/>
    <p:sldId id="423" r:id="rId28"/>
    <p:sldId id="418" r:id="rId29"/>
    <p:sldId id="416" r:id="rId30"/>
    <p:sldId id="417" r:id="rId31"/>
    <p:sldId id="425" r:id="rId32"/>
    <p:sldId id="413" r:id="rId33"/>
    <p:sldId id="414" r:id="rId34"/>
    <p:sldId id="415" r:id="rId35"/>
    <p:sldId id="422" r:id="rId36"/>
    <p:sldId id="420" r:id="rId37"/>
    <p:sldId id="419" r:id="rId38"/>
    <p:sldId id="427" r:id="rId39"/>
    <p:sldId id="398" r:id="rId40"/>
  </p:sldIdLst>
  <p:sldSz cx="13004800" cy="9753600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84959F3-96A9-144F-9245-76388A2419D5}">
          <p14:sldIdLst>
            <p14:sldId id="256"/>
            <p14:sldId id="403"/>
            <p14:sldId id="402"/>
            <p14:sldId id="310"/>
            <p14:sldId id="312"/>
            <p14:sldId id="410"/>
            <p14:sldId id="411"/>
            <p14:sldId id="426"/>
            <p14:sldId id="406"/>
            <p14:sldId id="407"/>
            <p14:sldId id="404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5"/>
            <p14:sldId id="307"/>
            <p14:sldId id="309"/>
            <p14:sldId id="405"/>
            <p14:sldId id="317"/>
            <p14:sldId id="408"/>
            <p14:sldId id="423"/>
            <p14:sldId id="418"/>
            <p14:sldId id="416"/>
            <p14:sldId id="417"/>
            <p14:sldId id="425"/>
            <p14:sldId id="413"/>
            <p14:sldId id="414"/>
            <p14:sldId id="415"/>
            <p14:sldId id="422"/>
            <p14:sldId id="420"/>
            <p14:sldId id="419"/>
            <p14:sldId id="427"/>
            <p14:sldId id="3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98CC"/>
    <a:srgbClr val="3297E9"/>
    <a:srgbClr val="FFFFFF"/>
    <a:srgbClr val="318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0" autoAdjust="0"/>
    <p:restoredTop sz="67596" autoAdjust="0"/>
  </p:normalViewPr>
  <p:slideViewPr>
    <p:cSldViewPr>
      <p:cViewPr varScale="1">
        <p:scale>
          <a:sx n="44" d="100"/>
          <a:sy n="44" d="100"/>
        </p:scale>
        <p:origin x="-968" y="-9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sorterViewPr>
    <p:cViewPr>
      <p:scale>
        <a:sx n="119" d="100"/>
        <a:sy n="119" d="100"/>
      </p:scale>
      <p:origin x="0" y="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772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</a:pP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documents mention: 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500" u="sng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Symptoms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: </a:t>
            </a:r>
            <a:r>
              <a:rPr lang="en-US" sz="2500" u="none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pain </a:t>
            </a:r>
          </a:p>
          <a:p>
            <a:pPr marL="342900" indent="-342900" eaLnBrk="1" hangingPunct="1">
              <a:buFontTx/>
              <a:buChar char="-"/>
            </a:pPr>
            <a:r>
              <a:rPr lang="en-US" altLang="ja-JP" sz="2500" u="sng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Cause</a:t>
            </a:r>
            <a:r>
              <a:rPr lang="en-US" altLang="ja-JP" sz="25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: </a:t>
            </a:r>
            <a:r>
              <a:rPr lang="ja-JP" altLang="en-US" sz="25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“</a:t>
            </a:r>
            <a:r>
              <a:rPr lang="en-US" altLang="ja-JP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starvation</a:t>
            </a:r>
            <a:r>
              <a:rPr lang="ja-JP" altLang="en-US" sz="25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”</a:t>
            </a:r>
            <a:r>
              <a:rPr lang="en-US" altLang="ja-JP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of the uterus</a:t>
            </a:r>
          </a:p>
          <a:p>
            <a:pPr eaLnBrk="1" hangingPunct="1">
              <a:buFontTx/>
              <a:buChar char="-"/>
            </a:pP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  <a:r>
              <a:rPr lang="en-US" sz="25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     </a:t>
            </a:r>
            <a:r>
              <a:rPr lang="en-US" sz="2500" u="sng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Treatment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: physical</a:t>
            </a:r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- More documentation of therapeutic measures</a:t>
            </a:r>
            <a:endParaRPr lang="en-US" sz="2500" dirty="0" smtClean="0">
              <a:latin typeface="Helvetica" charset="0"/>
              <a:cs typeface="Helvetica" charset="0"/>
              <a:sym typeface="Helvetica" charset="0"/>
            </a:endParaRPr>
          </a:p>
          <a:p>
            <a:pPr eaLnBrk="1" hangingPunct="1">
              <a:defRPr/>
            </a:pPr>
            <a:endParaRPr lang="en-US" sz="2500" dirty="0" smtClean="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• Expanded uterine theory</a:t>
            </a:r>
          </a:p>
          <a:p>
            <a:pPr eaLnBrk="1" hangingPunct="1"/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• OF NOTE:</a:t>
            </a:r>
          </a:p>
          <a:p>
            <a:pPr eaLnBrk="1" hangingPunct="1"/>
            <a:r>
              <a:rPr lang="en-US" sz="25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   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differentiated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epilepsy from psychogenic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seizures</a:t>
            </a:r>
          </a:p>
          <a:p>
            <a:pPr eaLnBrk="1" hangingPunct="1"/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         - applying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digital pressure to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the abdomen</a:t>
            </a:r>
          </a:p>
          <a:p>
            <a:pPr eaLnBrk="1" hangingPunct="1"/>
            <a:r>
              <a:rPr lang="en-US" sz="25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             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if patient perceived…likely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hysteria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.</a:t>
            </a:r>
          </a:p>
          <a:p>
            <a:pPr eaLnBrk="1" hangingPunct="1"/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• 2300 years later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Charcot </a:t>
            </a: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modified the technique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most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accomplished of all medical researchers of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antiquity</a:t>
            </a:r>
          </a:p>
          <a:p>
            <a:pPr marL="0" indent="0" eaLnBrk="1" hangingPunct="1">
              <a:buFontTx/>
              <a:buNone/>
            </a:pP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marL="0" indent="0" eaLnBrk="1" hangingPunct="1">
              <a:buFontTx/>
              <a:buNone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</a:t>
            </a:r>
            <a:r>
              <a:rPr lang="en-US" sz="1900" u="sng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THOUGH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he diagnosed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hysterical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suffocation.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..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.</a:t>
            </a:r>
          </a:p>
          <a:p>
            <a:pPr marL="0" indent="0" eaLnBrk="1" hangingPunct="1">
              <a:buFontTx/>
              <a:buNone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    - did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not believe in movement of the uterus.....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marL="0" indent="0" eaLnBrk="1" hangingPunct="1">
              <a:buFontTx/>
              <a:buNone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Based</a:t>
            </a: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on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DISSECTION…tried to persuade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colleagues proposal was </a:t>
            </a:r>
            <a:r>
              <a:rPr lang="en-US" sz="1900" u="sng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erroneous</a:t>
            </a:r>
            <a:endParaRPr lang="en-US" sz="1900" u="sng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</a:pP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No pathological evidence for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uterine</a:t>
            </a: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abnormality</a:t>
            </a:r>
          </a:p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BUT…strong</a:t>
            </a: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tradition to follow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ancient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authority vs. drawing conclusions from </a:t>
            </a:r>
            <a:r>
              <a:rPr lang="en-US" sz="19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clinicopathological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correlates.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u="sng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Renaissance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</a:t>
            </a:r>
          </a:p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Saw advances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in understanding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anatomy</a:t>
            </a:r>
          </a:p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This may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have moved the focus to the nervous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system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BUT…also witchcraft.</a:t>
            </a:r>
          </a:p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Despite this….Edward </a:t>
            </a:r>
            <a:r>
              <a:rPr lang="en-US" sz="19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Jorden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FOCUSED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ON THE IDEA THAT THIS WAS MEDICALLY EXPLAINED</a:t>
            </a:r>
          </a:p>
          <a:p>
            <a:pPr eaLnBrk="1" hangingPunct="1"/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- 1602 Famous case: Mary Glover/Elizabeth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Jackson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3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medical experts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... </a:t>
            </a: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- 2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= behavior was from being bewitched.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1 (</a:t>
            </a:r>
            <a:r>
              <a:rPr lang="en-US" sz="19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Jorden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)</a:t>
            </a: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=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saw this as behavior that has been </a:t>
            </a:r>
            <a:r>
              <a:rPr lang="en-US" altLang="ja-JP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described </a:t>
            </a:r>
            <a:r>
              <a:rPr lang="en-US" altLang="ja-JP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historically.</a:t>
            </a:r>
          </a:p>
          <a:p>
            <a:pPr eaLnBrk="1" hangingPunct="1"/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Judge decided in favor of</a:t>
            </a:r>
            <a:r>
              <a:rPr lang="en-US" sz="1900" baseline="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the 2 experts.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</a:pP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1</a:t>
            </a:r>
            <a:r>
              <a:rPr lang="en-US" sz="1900" baseline="300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st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to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attribute hysteria to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brain</a:t>
            </a:r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marL="342900" indent="-342900" eaLnBrk="1" hangingPunct="1">
              <a:buFontTx/>
              <a:buChar char="-"/>
            </a:pPr>
            <a:r>
              <a:rPr lang="ja-JP" altLang="en-US" sz="19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“</a:t>
            </a:r>
            <a:r>
              <a:rPr lang="en-US" altLang="ja-JP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As we have shown before the passions vulgarly called hysterical do not always proceed from the womb, but often from the head</a:t>
            </a:r>
            <a:r>
              <a:rPr lang="ja-JP" altLang="en-US" sz="19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’</a:t>
            </a:r>
            <a:r>
              <a:rPr lang="en-US" altLang="ja-JP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s being affected</a:t>
            </a:r>
            <a:r>
              <a:rPr lang="ja-JP" altLang="en-US" sz="19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”</a:t>
            </a:r>
            <a:endParaRPr lang="en-US" altLang="ja-JP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• NOT from uterus or spleen</a:t>
            </a:r>
          </a:p>
          <a:p>
            <a:pPr eaLnBrk="1" hangingPunct="1"/>
            <a:endParaRPr lang="en-US" sz="19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• TREATMENT: Willis </a:t>
            </a:r>
            <a:r>
              <a:rPr lang="en-US" sz="19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advocated hitting such patients with a stick.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studied hysteria because 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next to fever, it was the most common of diseases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By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NOW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psych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factors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= etiology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u="sng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 </a:t>
            </a:r>
            <a:r>
              <a:rPr lang="ja-JP" altLang="en-US" sz="2300" u="sng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u="sng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disease of the mind.</a:t>
            </a:r>
            <a:r>
              <a:rPr lang="ja-JP" altLang="en-US" sz="2300" u="sng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endParaRPr lang="en-US" altLang="ja-JP" sz="2300" u="none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HYPOCHONDRIASIS = men 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HYSTERIA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= women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u="sng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TREATMENT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•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physical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treatments to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purify/fortify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blood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• encouraged regular exercise 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• emphasized personal interest in the patient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welfare.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early 18th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century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=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chair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of medical theory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at: </a:t>
            </a:r>
          </a:p>
          <a:p>
            <a:pPr eaLnBrk="1" hangingPunct="1"/>
            <a:r>
              <a:rPr lang="en-US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Collegio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della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Sapienza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in Rome, </a:t>
            </a: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u="sng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treatment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: 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 exercise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 change of social circumstances</a:t>
            </a: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u="sng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encouraged physicians to: 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 enquire about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patient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mental state 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instill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hope and optimism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</a:pP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Sort of….used ovarian compression belt for </a:t>
            </a:r>
            <a:r>
              <a:rPr lang="en-US" sz="2300" baseline="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tx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b="1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But..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argued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against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widespread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prejudice that hysteria was rarely found in men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"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cases often went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unrecognized,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even by distinguished doctors" 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Occurs in models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of masculinity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like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railway engineers or soldiers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 OIF/OEF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• Charcot pioneered tenet that hysteria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lesion was both organic (in 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‘‘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higher cortical centers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) and </a:t>
            </a:r>
            <a:r>
              <a:rPr lang="en-US" altLang="ja-JP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psychologic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 </a:t>
            </a: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• The organic lesion was neither circumscribed nor de- </a:t>
            </a:r>
            <a:r>
              <a:rPr lang="en-US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structive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, but 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dynamic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or </a:t>
            </a:r>
            <a:r>
              <a:rPr lang="en-US" altLang="ja-JP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functional</a:t>
            </a:r>
          </a:p>
          <a:p>
            <a:pPr eaLnBrk="1" hangingPunct="1"/>
            <a:endParaRPr lang="en-US" altLang="ja-JP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Charcot, writing about hysteria in 1889, said: </a:t>
            </a: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There is without doubt a lesion of the nervous </a:t>
            </a:r>
            <a:r>
              <a:rPr lang="en-US" altLang="ja-JP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centres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but where is it situated and what is its nature? . . . Certainly it is not of the nature of a circumscribed organic lesion of a destructive nature . . . one of those lesions which escape our present means of anatomical investigation, and which for want of a better term, we designate dynamic or functional lesion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</a:t>
            </a:r>
          </a:p>
          <a:p>
            <a:pPr eaLnBrk="1" hangingPunct="1"/>
            <a:endParaRPr lang="en-US" altLang="ja-JP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6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CONVERSION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endParaRPr lang="en-US" altLang="ja-JP" sz="2300" dirty="0" smtClean="0">
              <a:latin typeface="Arial" pitchFamily="3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altLang="ja-JP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- The idea</a:t>
            </a:r>
            <a:r>
              <a:rPr lang="en-US" altLang="ja-JP" sz="2300" baseline="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 that psychological symptoms are “converted” into physical symptoms.</a:t>
            </a:r>
            <a:endParaRPr lang="en-US" altLang="ja-JP" sz="2300" dirty="0" smtClean="0">
              <a:latin typeface="Arial" pitchFamily="3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altLang="ja-JP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- This may have overshadowed other,</a:t>
            </a:r>
            <a:r>
              <a:rPr lang="en-US" altLang="ja-JP" sz="2300" baseline="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 more reasoned approaches.</a:t>
            </a:r>
            <a:endParaRPr lang="en-US" altLang="ja-JP" sz="2300" dirty="0" smtClean="0">
              <a:latin typeface="Arial" pitchFamily="3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endParaRPr lang="en-US" sz="2300" dirty="0" smtClean="0">
              <a:latin typeface="Arial" pitchFamily="3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EXAMPLE: Robert </a:t>
            </a:r>
            <a:r>
              <a:rPr lang="en-US" sz="2300" dirty="0" err="1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Brundenell</a:t>
            </a:r>
            <a:r>
              <a:rPr 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Carter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Just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before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Freud.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Thought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unexplained symptoms were reversible functional disturbance of the nervous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system</a:t>
            </a:r>
          </a:p>
          <a:p>
            <a:pPr marL="0" indent="0" eaLnBrk="1" hangingPunct="1">
              <a:buFontTx/>
              <a:buNone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TREATMENT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: 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attention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to psychological aspects of medical management. 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other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physicians of this age held the view that psychological aspects of treatment were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important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err="1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Dx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.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had to be delivered in a way that was congruent with the patients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somatic view of their illness.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Swiss Physician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 Approach to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such functional nervous disorders as 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“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rational persuasion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”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: 	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psychotherapy delivered within a medical context</a:t>
            </a:r>
          </a:p>
          <a:p>
            <a:pPr marL="0" indent="0" eaLnBrk="1" hangingPunct="1">
              <a:buFontTx/>
              <a:buNone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-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PRINCIPLES: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marL="0" indent="0" eaLnBrk="1" hangingPunct="1">
              <a:buNone/>
            </a:pP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1. obtain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the patient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</a:t>
            </a:r>
            <a:r>
              <a:rPr lang="en-US" altLang="ja-JP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confidence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endParaRPr lang="en-US" altLang="ja-JP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marL="0" indent="0" eaLnBrk="1" hangingPunct="1">
              <a:buNone/>
            </a:pP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2.</a:t>
            </a:r>
            <a:r>
              <a:rPr lang="en-US" altLang="ja-JP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demonstrate </a:t>
            </a:r>
            <a:r>
              <a:rPr lang="en-US" altLang="ja-JP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sympathy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w/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patient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experience 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	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3. listen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to the patient</a:t>
            </a:r>
            <a:r>
              <a:rPr lang="ja-JP" altLang="en-US" sz="2300" dirty="0" smtClean="0">
                <a:latin typeface="Arial" pitchFamily="34" charset="0"/>
                <a:ea typeface="ＭＳ Ｐゴシック" pitchFamily="-84" charset="-128"/>
                <a:sym typeface="Lucida Grande" pitchFamily="-84" charset="0"/>
              </a:rPr>
              <a:t>’</a:t>
            </a:r>
            <a:r>
              <a:rPr lang="en-US" altLang="ja-JP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s history without </a:t>
            </a:r>
            <a:r>
              <a:rPr lang="en-US" altLang="ja-JP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impatience</a:t>
            </a:r>
            <a:endParaRPr lang="en-US" altLang="ja-JP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4.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use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medical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authority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and the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therapeutic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relationship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to convey to patients the belief that they would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recover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5.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Build </a:t>
            </a:r>
            <a:r>
              <a:rPr lang="en-US" sz="2300" b="1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collaborative</a:t>
            </a:r>
            <a:r>
              <a:rPr lang="en-US" sz="2300" baseline="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relationship</a:t>
            </a:r>
          </a:p>
          <a:p>
            <a:pPr eaLnBrk="1" hangingPunct="1"/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6. Treatment should be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explained to </a:t>
            </a:r>
            <a:r>
              <a:rPr lang="en-US" sz="2300" b="1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family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 </a:t>
            </a:r>
            <a:r>
              <a:rPr lang="en-US" sz="2300" dirty="0" smtClean="0">
                <a:latin typeface="Lucida Grande" pitchFamily="-84" charset="0"/>
                <a:ea typeface="ＭＳ Ｐゴシック" pitchFamily="-84" charset="-128"/>
                <a:sym typeface="Lucida Grande" pitchFamily="-84" charset="0"/>
              </a:rPr>
              <a:t>members</a:t>
            </a:r>
            <a:endParaRPr lang="en-US" sz="2300" dirty="0" smtClean="0">
              <a:latin typeface="Lucida Grande" pitchFamily="-84" charset="0"/>
              <a:ea typeface="ＭＳ Ｐゴシック" pitchFamily="-84" charset="-128"/>
              <a:sym typeface="Lucida Grande" pitchFamily="-8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56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How do we classify these unexplained symptoms?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DSM-V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Drop conversion?</a:t>
            </a:r>
          </a:p>
          <a:p>
            <a:pPr marL="342900" indent="-342900" eaLnBrk="1" hangingPunct="1">
              <a:buFontTx/>
              <a:buChar char="-"/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No requirement for associated psychological factors</a:t>
            </a:r>
          </a:p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     - Very difficult to establish</a:t>
            </a:r>
          </a:p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     - research suggests psychological factors may have</a:t>
            </a:r>
            <a:r>
              <a:rPr lang="en-US" sz="2500" baseline="0" dirty="0" smtClean="0"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a weak association</a:t>
            </a:r>
          </a:p>
          <a:p>
            <a:pPr eaLnBrk="1" hangingPunct="1">
              <a:defRPr/>
            </a:pPr>
            <a:r>
              <a:rPr lang="en-US" sz="2500" baseline="0" dirty="0" smtClean="0">
                <a:latin typeface="Helvetica" charset="0"/>
                <a:cs typeface="Helvetica" charset="0"/>
                <a:sym typeface="Helvetica" charset="0"/>
              </a:rPr>
              <a:t>     - what is dissociative?</a:t>
            </a:r>
            <a:endParaRPr lang="en-US" sz="2500" dirty="0" smtClean="0">
              <a:latin typeface="Helvetica" charset="0"/>
              <a:cs typeface="Helvetica" charset="0"/>
              <a:sym typeface="Helvetica" charset="0"/>
            </a:endParaRPr>
          </a:p>
          <a:p>
            <a:pPr eaLnBrk="1" hangingPunct="1"/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As a psychologist…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I am more concerned with:</a:t>
            </a:r>
          </a:p>
          <a:p>
            <a:pPr marL="342900" indent="-342900" eaLnBrk="1" hangingPunct="1">
              <a:buFontTx/>
              <a:buChar char="-"/>
            </a:pP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Understanding and describing how symptoms developed and are maintained</a:t>
            </a:r>
          </a:p>
          <a:p>
            <a:pPr marL="342900" indent="-342900" eaLnBrk="1" hangingPunct="1">
              <a:buFontTx/>
              <a:buChar char="-"/>
            </a:pPr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marL="342900" indent="-342900" eaLnBrk="1" hangingPunct="1">
              <a:buFontTx/>
              <a:buChar char="-"/>
            </a:pPr>
            <a:r>
              <a:rPr lang="en-US" sz="25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This is likely to be more clinically useful than classification</a:t>
            </a:r>
            <a:endParaRPr lang="en-US" sz="25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81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Positive &amp; negative,</a:t>
            </a:r>
          </a:p>
          <a:p>
            <a:r>
              <a:rPr lang="en-US" dirty="0" smtClean="0"/>
              <a:t>Recent, remote &amp; distress</a:t>
            </a:r>
          </a:p>
          <a:p>
            <a:endParaRPr lang="en-US" dirty="0" smtClean="0"/>
          </a:p>
          <a:p>
            <a:r>
              <a:rPr lang="en-US" dirty="0" smtClean="0"/>
              <a:t>no DIFFS…ONLY large effect for:</a:t>
            </a:r>
          </a:p>
          <a:p>
            <a:r>
              <a:rPr lang="en-US" dirty="0" smtClean="0"/>
              <a:t>Negative</a:t>
            </a:r>
            <a:r>
              <a:rPr lang="en-US" baseline="0" dirty="0" smtClean="0"/>
              <a:t> life event distress ratings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00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Domains of: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Crime and legal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Social functioning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33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Coping in PNES: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- Diminished active coping &amp; planning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More negative life event distress: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More Denial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diminished positive growth.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Gill Sans" charset="0"/>
              <a:ea typeface="ＭＳ Ｐゴシック" charset="0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Gill Sans" charset="0"/>
                <a:ea typeface="ＭＳ Ｐゴシック" charset="0"/>
                <a:cs typeface="+mn-cs"/>
              </a:rPr>
              <a:t>The relationship between coping and perceived distress suggests that greater distress related to negative life events is associated with increased use of denial in PNES patients. 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3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- </a:t>
            </a:r>
            <a:r>
              <a:rPr lang="en-US" sz="2500" u="sng" dirty="0" smtClean="0">
                <a:latin typeface="Helvetica" charset="0"/>
                <a:cs typeface="Helvetica" charset="0"/>
                <a:sym typeface="Helvetica" charset="0"/>
              </a:rPr>
              <a:t>Most common </a:t>
            </a:r>
            <a:r>
              <a:rPr lang="en-US" sz="2500" u="sng" dirty="0" err="1" smtClean="0">
                <a:latin typeface="Helvetica" charset="0"/>
                <a:cs typeface="Helvetica" charset="0"/>
                <a:sym typeface="Helvetica" charset="0"/>
              </a:rPr>
              <a:t>semiology</a:t>
            </a: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: excessive movement</a:t>
            </a:r>
          </a:p>
          <a:p>
            <a:pPr eaLnBrk="1" hangingPunct="1">
              <a:defRPr/>
            </a:pPr>
            <a:endParaRPr lang="en-US" sz="2500" dirty="0" smtClean="0">
              <a:latin typeface="Helvetica" charset="0"/>
              <a:cs typeface="Helvetica" charset="0"/>
              <a:sym typeface="Helvetica" charset="0"/>
            </a:endParaRPr>
          </a:p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- </a:t>
            </a:r>
            <a:r>
              <a:rPr lang="en-US" sz="2500" u="sng" dirty="0" smtClean="0">
                <a:latin typeface="Helvetica" charset="0"/>
                <a:cs typeface="Helvetica" charset="0"/>
                <a:sym typeface="Helvetica" charset="0"/>
              </a:rPr>
              <a:t>Less common</a:t>
            </a: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: stiffening and tremor</a:t>
            </a:r>
          </a:p>
          <a:p>
            <a:pPr eaLnBrk="1" hangingPunct="1">
              <a:defRPr/>
            </a:pPr>
            <a:endParaRPr lang="en-US" sz="2500" dirty="0" smtClean="0">
              <a:latin typeface="Helvetica" charset="0"/>
              <a:cs typeface="Helvetica" charset="0"/>
              <a:sym typeface="Helvetica" charset="0"/>
            </a:endParaRPr>
          </a:p>
          <a:p>
            <a:pPr eaLnBrk="1" hangingPunct="1">
              <a:defRPr/>
            </a:pP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- </a:t>
            </a:r>
            <a:r>
              <a:rPr lang="en-US" sz="2500" u="sng" dirty="0" smtClean="0">
                <a:latin typeface="Helvetica" charset="0"/>
                <a:cs typeface="Helvetica" charset="0"/>
                <a:sym typeface="Helvetica" charset="0"/>
              </a:rPr>
              <a:t>Consciousness</a:t>
            </a:r>
            <a:r>
              <a:rPr lang="en-US" sz="2500" dirty="0" smtClean="0">
                <a:latin typeface="Helvetica" charset="0"/>
                <a:cs typeface="Helvetica" charset="0"/>
                <a:sym typeface="Helvetica" charset="0"/>
              </a:rPr>
              <a:t> appears impaired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about psychological symptoms?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0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somatically focused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High levels of depressive symptoms….but what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74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High ‘conversion’ – more unexplained </a:t>
            </a:r>
            <a:r>
              <a:rPr lang="en-US" dirty="0" err="1" smtClean="0"/>
              <a:t>physcial</a:t>
            </a:r>
            <a:r>
              <a:rPr lang="en-US" dirty="0" smtClean="0"/>
              <a:t> symptoms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 anxiety and depressive symptoms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Higher</a:t>
            </a:r>
            <a:r>
              <a:rPr lang="en-US" baseline="0" dirty="0" smtClean="0"/>
              <a:t> physical than affective or cognitive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23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30% n=1144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97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26% have a neurologic condition</a:t>
            </a:r>
          </a:p>
          <a:p>
            <a:r>
              <a:rPr lang="en-US" dirty="0" smtClean="0"/>
              <a:t>18%</a:t>
            </a:r>
            <a:r>
              <a:rPr lang="en-US" baseline="0" dirty="0" smtClean="0"/>
              <a:t>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25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this is just the beginning and with so many patient displaying these problems….a good approach to identification</a:t>
            </a:r>
            <a:r>
              <a:rPr lang="en-US" baseline="0" dirty="0" smtClean="0"/>
              <a:t> and</a:t>
            </a:r>
            <a:r>
              <a:rPr lang="en-US" dirty="0" smtClean="0"/>
              <a:t> treatment is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0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Helvetica" charset="0"/>
                <a:cs typeface="Helvetica" charset="0"/>
                <a:sym typeface="Helvetica" charset="0"/>
              </a:rPr>
              <a:t>-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endParaRPr lang="en-US" smtClean="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- 164 patients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- 12 years after manifestation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- 4 years after diagnosis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- 71.2% continued to have seizures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- 56.4% were dependent on social security. 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- Outcome better with: 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higher education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younger onset and diagnosis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less dramatic attacks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fewer somatoform complaints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- lower scores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	- </a:t>
            </a:r>
            <a:r>
              <a:rPr lang="en-US" sz="12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dissocation</a:t>
            </a:r>
            <a:endParaRPr lang="en-US" sz="12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	- 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“</a:t>
            </a:r>
            <a:r>
              <a:rPr lang="en-US" altLang="ja-JP" sz="12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inhibitedness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”</a:t>
            </a:r>
            <a:r>
              <a:rPr lang="en-US" altLang="ja-JP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	- 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“</a:t>
            </a:r>
            <a:r>
              <a:rPr lang="en-US" altLang="ja-JP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emotional </a:t>
            </a:r>
            <a:r>
              <a:rPr lang="en-US" altLang="ja-JP" sz="1200" dirty="0" err="1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dysregulation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”</a:t>
            </a:r>
            <a:r>
              <a:rPr lang="en-US" altLang="ja-JP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 </a:t>
            </a:r>
          </a:p>
          <a:p>
            <a:pPr eaLnBrk="1" hangingPunct="1"/>
            <a:r>
              <a:rPr lang="en-US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		- 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“</a:t>
            </a:r>
            <a:r>
              <a:rPr lang="en-US" altLang="ja-JP" sz="1200" dirty="0" smtClean="0">
                <a:latin typeface="Helvetica" pitchFamily="-84" charset="0"/>
                <a:ea typeface="ＭＳ Ｐゴシック" pitchFamily="-84" charset="-128"/>
                <a:sym typeface="Helvetica" pitchFamily="-84" charset="0"/>
              </a:rPr>
              <a:t>compulsivity</a:t>
            </a:r>
            <a:r>
              <a:rPr lang="ja-JP" altLang="en-US" sz="1200" dirty="0" smtClean="0">
                <a:latin typeface="Arial" pitchFamily="34" charset="0"/>
                <a:ea typeface="ＭＳ Ｐゴシック" pitchFamily="-84" charset="-128"/>
                <a:sym typeface="Helvetica" pitchFamily="-84" charset="0"/>
              </a:rPr>
              <a:t>”</a:t>
            </a:r>
            <a:endParaRPr lang="en-US" sz="1200" dirty="0" smtClean="0">
              <a:latin typeface="Helvetica" pitchFamily="-84" charset="0"/>
              <a:ea typeface="ＭＳ Ｐゴシック" pitchFamily="-84" charset="-128"/>
              <a:sym typeface="Helvetica" pitchFamily="-8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5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DISSERTATION</a:t>
            </a:r>
          </a:p>
          <a:p>
            <a:pPr marL="171450" indent="-171450">
              <a:buFontTx/>
              <a:buChar char="-"/>
            </a:pPr>
            <a:r>
              <a:rPr lang="en-US" sz="1800" b="1" dirty="0" err="1" smtClean="0"/>
              <a:t>QoL</a:t>
            </a:r>
            <a:r>
              <a:rPr lang="en-US" sz="1800" b="1" baseline="0" dirty="0" smtClean="0"/>
              <a:t> correlates…</a:t>
            </a:r>
          </a:p>
          <a:p>
            <a:pPr marL="171450" indent="-171450">
              <a:buFontTx/>
              <a:buChar char="-"/>
            </a:pPr>
            <a:r>
              <a:rPr lang="en-US" sz="1800" b="1" baseline="0" dirty="0" smtClean="0"/>
              <a:t>as potential treatment targets </a:t>
            </a:r>
            <a:endParaRPr lang="en-US" sz="1800" b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MOOD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DISTRESS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SOMATIC FOCUS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HOW HAVE THESE</a:t>
            </a:r>
            <a:r>
              <a:rPr lang="en-US" baseline="0" dirty="0" smtClean="0"/>
              <a:t> BEHAVIORS BEEN</a:t>
            </a:r>
          </a:p>
          <a:p>
            <a:r>
              <a:rPr lang="en-US" baseline="0" dirty="0" smtClean="0"/>
              <a:t>VIEWED THROUGHOUT HISTORY??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4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64601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120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9557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3185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3374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Point Bar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algn="ctr">
              <a:defRPr sz="1440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63554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Point Bar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81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681029091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548180851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6185405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Image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+mj-lt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644900" y="1981200"/>
            <a:ext cx="5715000" cy="5715000"/>
          </a:xfrm>
          <a:prstGeom prst="ellipse">
            <a:avLst/>
          </a:prstGeom>
          <a:solidFill>
            <a:srgbClr val="3399CC">
              <a:alpha val="77000"/>
            </a:srgbClr>
          </a:solidFill>
        </p:spPr>
        <p:txBody>
          <a:bodyPr vert="horz"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chemeClr val="tx1"/>
                </a:solidFill>
                <a:latin typeface="+mj-lt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+mj-lt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+mj-lt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0268001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2pPr>
            <a:lvl3pPr>
              <a:defRPr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3pPr>
            <a:lvl4pPr>
              <a:defRPr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4pPr>
            <a:lvl5pPr>
              <a:defRPr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447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>
            <a:lvl1pPr>
              <a:defRPr sz="9600">
                <a:latin typeface="Gill Sans MT" pitchFamily="34" charset="0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8305800"/>
            <a:ext cx="9525000" cy="1219200"/>
          </a:xfrm>
          <a:prstGeom prst="rect">
            <a:avLst/>
          </a:prstGeom>
        </p:spPr>
        <p:txBody>
          <a:bodyPr vert="horz"/>
          <a:lstStyle>
            <a:lvl1pPr>
              <a:defRPr sz="80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Gill Sans MT" pitchFamily="34" charset="0"/>
                <a:cs typeface="Gill Sans MT" pitchFamily="34" charset="0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8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1413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2pPr>
            <a:lvl3pPr>
              <a:defRPr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3pPr>
            <a:lvl4pPr>
              <a:defRPr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4pPr>
            <a:lvl5pPr>
              <a:defRPr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91774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Just 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20197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Just On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76400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3181672398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Just On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60244820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A Cou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0159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A Coupl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801185693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A Coupl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18446837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The Power of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7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1725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The Power of 4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2692243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- The Power of 4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96005727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 rot="19800000">
            <a:off x="8251040" y="8196061"/>
            <a:ext cx="6883400" cy="914160"/>
          </a:xfrm>
          <a:prstGeom prst="rect">
            <a:avLst/>
          </a:prstGeom>
          <a:solidFill>
            <a:srgbClr val="3399CC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 rot="19800000">
            <a:off x="9016339" y="8219757"/>
            <a:ext cx="5181600" cy="990600"/>
          </a:xfrm>
          <a:prstGeom prst="rect">
            <a:avLst/>
          </a:prstGeom>
        </p:spPr>
        <p:txBody>
          <a:bodyPr vert="horz"/>
          <a:lstStyle>
            <a:lvl1pPr algn="ctr">
              <a:defRPr sz="5800" i="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20227954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350717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Half P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Gautami" pitchFamily="2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Gautami" pitchFamily="2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League Gothic"/>
                <a:cs typeface="Gautami" pitchFamily="2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95473608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Half Pag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33686566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Half Pag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09069925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 - 3 Images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</p:spTree>
    <p:extLst>
      <p:ext uri="{BB962C8B-B14F-4D97-AF65-F5344CB8AC3E}">
        <p14:creationId xmlns:p14="http://schemas.microsoft.com/office/powerpoint/2010/main" val="1846320166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 - 3 Images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05344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 - 3 Images Alt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74561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 - 3 Images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86975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our Na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45548049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our Nam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23203783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5929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221081"/>
            <a:ext cx="11704320" cy="1781658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717"/>
            <a:ext cx="11704320" cy="6578644"/>
          </a:xfrm>
          <a:prstGeom prst="rect">
            <a:avLst/>
          </a:prstGeom>
        </p:spPr>
        <p:txBody>
          <a:bodyPr/>
          <a:lstStyle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2"/>
            <a:ext cx="3034453" cy="390144"/>
          </a:xfrm>
          <a:prstGeom prst="rect">
            <a:avLst/>
          </a:prstGeom>
        </p:spPr>
        <p:txBody>
          <a:bodyPr/>
          <a:lstStyle/>
          <a:p>
            <a:fld id="{D7C3A134-F1C3-464B-BF47-54DC2DE08F52}" type="datetimeFigureOut">
              <a:rPr lang="en-US" smtClean="0"/>
              <a:pPr/>
              <a:t>3/14/13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5515" y="9211732"/>
            <a:ext cx="7833200" cy="390144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474" y="9211732"/>
            <a:ext cx="1043718" cy="390144"/>
          </a:xfrm>
          <a:prstGeom prst="rect">
            <a:avLst/>
          </a:prstGeo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8756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l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 sz="600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Click icon to add picture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6000" i="0" baseline="0">
                <a:latin typeface="Gill Sans MT" pitchFamily="34" charset="0"/>
                <a:cs typeface="Gill Sans MT" pitchFamily="34" charset="0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6000" i="0" baseline="0">
                <a:latin typeface="Gill Sans MT" pitchFamily="34" charset="0"/>
                <a:cs typeface="Gill Sans MT" pitchFamily="34" charset="0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6000" i="0">
                <a:solidFill>
                  <a:srgbClr val="3399CC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6000" i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03866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ucture Slide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1817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uctur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9784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Orang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000000"/>
          </a:solidFill>
        </p:spPr>
        <p:txBody>
          <a:bodyPr vert="horz"/>
          <a:lstStyle>
            <a:lvl1pPr algn="ctr">
              <a:defRPr sz="9600" i="0">
                <a:solidFill>
                  <a:srgbClr val="FFFFFF"/>
                </a:solidFill>
                <a:latin typeface="Gill Sans MT" pitchFamily="34" charset="0"/>
                <a:cs typeface="Gill Sans MT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9600" i="0"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9600" i="0">
                <a:solidFill>
                  <a:schemeClr val="tx1"/>
                </a:solidFill>
                <a:latin typeface="Gill Sans MT" pitchFamily="34" charset="0"/>
                <a:cs typeface="Gill Sans MT" pitchFamily="34" charset="0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201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17" r:id="rId27"/>
    <p:sldLayoutId id="2147483918" r:id="rId28"/>
    <p:sldLayoutId id="2147483919" r:id="rId29"/>
    <p:sldLayoutId id="2147483920" r:id="rId30"/>
    <p:sldLayoutId id="2147483921" r:id="rId31"/>
    <p:sldLayoutId id="2147483922" r:id="rId32"/>
    <p:sldLayoutId id="2147483923" r:id="rId33"/>
    <p:sldLayoutId id="2147483924" r:id="rId34"/>
    <p:sldLayoutId id="2147483925" r:id="rId35"/>
    <p:sldLayoutId id="2147483926" r:id="rId36"/>
    <p:sldLayoutId id="2147483927" r:id="rId37"/>
    <p:sldLayoutId id="2147483928" r:id="rId38"/>
    <p:sldLayoutId id="2147483929" r:id="rId39"/>
    <p:sldLayoutId id="2147483930" r:id="rId40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+mj-lt"/>
          <a:ea typeface="+mj-ea"/>
          <a:cs typeface="+mj-cs"/>
          <a:sym typeface="Bebas Neu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9pPr>
    </p:titleStyle>
    <p:bodyStyle>
      <a:lvl1pPr marL="342900" indent="-342900" algn="l" rtl="0" eaLnBrk="1" fontAlgn="base" hangingPunct="1">
        <a:spcBef>
          <a:spcPts val="1100"/>
        </a:spcBef>
        <a:spcAft>
          <a:spcPct val="0"/>
        </a:spcAft>
        <a:defRPr sz="4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1pPr>
      <a:lvl2pPr marL="647700" indent="-190500" algn="l" rtl="0" eaLnBrk="1" fontAlgn="base" hangingPunct="1">
        <a:spcBef>
          <a:spcPts val="1000"/>
        </a:spcBef>
        <a:spcAft>
          <a:spcPct val="0"/>
        </a:spcAft>
        <a:defRPr sz="3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2pPr>
      <a:lvl3pPr marL="1295400" indent="-381000" algn="l" rtl="0" eaLnBrk="1" fontAlgn="base" hangingPunct="1">
        <a:spcBef>
          <a:spcPts val="800"/>
        </a:spcBef>
        <a:spcAft>
          <a:spcPct val="0"/>
        </a:spcAft>
        <a:defRPr sz="3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3pPr>
      <a:lvl4pPr marL="1955800" indent="-5842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4pPr>
      <a:lvl5pPr marL="2603500" indent="-774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5pPr>
      <a:lvl6pPr marL="3060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6pPr>
      <a:lvl7pPr marL="35179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7pPr>
      <a:lvl8pPr marL="39751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8pPr>
      <a:lvl9pPr marL="44323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t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54000" y="7162800"/>
            <a:ext cx="9525000" cy="1219200"/>
          </a:xfrm>
        </p:spPr>
        <p:txBody>
          <a:bodyPr/>
          <a:lstStyle/>
          <a:p>
            <a:pPr marL="0" indent="0">
              <a:defRPr/>
            </a:pPr>
            <a:r>
              <a:rPr lang="en-US" sz="5400" dirty="0" smtClean="0">
                <a:sym typeface="Gill Sans" charset="0"/>
              </a:rPr>
              <a:t>S. Marc Testa, Ph.D.</a:t>
            </a:r>
          </a:p>
          <a:p>
            <a:pPr marL="0" indent="0">
              <a:defRPr/>
            </a:pPr>
            <a:r>
              <a:rPr lang="en-US" sz="5400" dirty="0" smtClean="0">
                <a:sym typeface="Gill Sans" charset="0"/>
              </a:rPr>
              <a:t>March 15, 2013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defRPr/>
            </a:pPr>
            <a:r>
              <a:rPr lang="en-US" dirty="0" smtClean="0">
                <a:latin typeface="+mj-lt"/>
                <a:sym typeface="Gill Sans" charset="0"/>
              </a:rPr>
              <a:t>Psychogenic Seizures:</a:t>
            </a:r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558800" y="3733800"/>
            <a:ext cx="118872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9600" dirty="0" smtClean="0">
                <a:sym typeface="Gill Sans" charset="0"/>
              </a:rPr>
              <a:t> </a:t>
            </a:r>
            <a:r>
              <a:rPr lang="en-US" dirty="0" smtClean="0">
                <a:latin typeface="+mj-lt"/>
                <a:sym typeface="Gill Sans" charset="0"/>
              </a:rPr>
              <a:t>Past, Present, and Future</a:t>
            </a:r>
            <a:r>
              <a:rPr lang="en-US" sz="9600" dirty="0" smtClean="0">
                <a:latin typeface="Georgia" pitchFamily="18" charset="0"/>
                <a:sym typeface="Gill Sans" charset="0"/>
              </a:rPr>
              <a:t> </a:t>
            </a:r>
            <a:endParaRPr lang="en-US" sz="7200" dirty="0" smtClean="0">
              <a:sym typeface="Gill Sans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825" y="1295400"/>
            <a:ext cx="12347775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428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0" y="3276600"/>
            <a:ext cx="7696200" cy="4724400"/>
          </a:xfrm>
        </p:spPr>
        <p:txBody>
          <a:bodyPr anchor="ctr"/>
          <a:lstStyle/>
          <a:p>
            <a:r>
              <a:rPr lang="en-US" dirty="0" smtClean="0"/>
              <a:t>Timeline </a:t>
            </a:r>
          </a:p>
          <a:p>
            <a:r>
              <a:rPr lang="en-US" dirty="0" smtClean="0"/>
              <a:t>“Hysteria”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40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0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0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635000" y="2438400"/>
            <a:ext cx="2590800" cy="2590800"/>
          </a:xfrm>
        </p:spPr>
        <p:txBody>
          <a:bodyPr anchor="ctr"/>
          <a:lstStyle/>
          <a:p>
            <a:pPr marL="60325" indent="0"/>
            <a:r>
              <a:rPr lang="en-US" dirty="0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 anchor="ctr"/>
          <a:lstStyle/>
          <a:p>
            <a:pPr marL="0" indent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9779000" y="2438400"/>
            <a:ext cx="2590800" cy="2590800"/>
          </a:xfrm>
        </p:spPr>
        <p:txBody>
          <a:bodyPr anchor="ctr"/>
          <a:lstStyle/>
          <a:p>
            <a:pPr marL="60325" indent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0400" y="609600"/>
            <a:ext cx="8991600" cy="990600"/>
          </a:xfrm>
        </p:spPr>
        <p:txBody>
          <a:bodyPr anchor="ctr"/>
          <a:lstStyle/>
          <a:p>
            <a:r>
              <a:rPr lang="en-US" sz="11500" dirty="0" smtClean="0"/>
              <a:t>Objectives</a:t>
            </a:r>
            <a:endParaRPr lang="en-US" sz="115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4000" y="6248400"/>
            <a:ext cx="3505200" cy="1371600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6000" dirty="0" smtClean="0"/>
              <a:t>Timeline:</a:t>
            </a:r>
          </a:p>
          <a:p>
            <a:pPr>
              <a:lnSpc>
                <a:spcPct val="80000"/>
              </a:lnSpc>
            </a:pPr>
            <a:r>
              <a:rPr lang="en-US" sz="6000" dirty="0" smtClean="0"/>
              <a:t>“Hysteria”</a:t>
            </a:r>
            <a:endParaRPr lang="en-US" sz="6000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3911600" y="7162800"/>
            <a:ext cx="5257800" cy="1371600"/>
          </a:xfrm>
          <a:prstGeom prst="rect">
            <a:avLst/>
          </a:prstGeom>
        </p:spPr>
        <p:txBody>
          <a:bodyPr vert="horz" anchor="ctr"/>
          <a:lstStyle>
            <a:lvl1pPr marL="342900" indent="-342900" algn="ctr" rtl="0" eaLnBrk="1" fontAlgn="base" hangingPunct="1">
              <a:spcBef>
                <a:spcPts val="1100"/>
              </a:spcBef>
              <a:spcAft>
                <a:spcPct val="0"/>
              </a:spcAft>
              <a:defRPr sz="10000" i="0">
                <a:solidFill>
                  <a:srgbClr val="FFFFFF"/>
                </a:solidFill>
                <a:latin typeface="Gill Sans MT" pitchFamily="34" charset="0"/>
                <a:ea typeface="+mn-ea"/>
                <a:cs typeface="Gill Sans MT" pitchFamily="34" charset="0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marL="0" indent="6350">
              <a:lnSpc>
                <a:spcPct val="80000"/>
              </a:lnSpc>
            </a:pPr>
            <a:r>
              <a:rPr lang="en-US" sz="6000" dirty="0" smtClean="0"/>
              <a:t>Current concepts: psychogenic seizures</a:t>
            </a:r>
          </a:p>
          <a:p>
            <a:pPr>
              <a:lnSpc>
                <a:spcPct val="80000"/>
              </a:lnSpc>
            </a:pPr>
            <a:endParaRPr lang="en-US" sz="6000" dirty="0" smtClean="0"/>
          </a:p>
          <a:p>
            <a:pPr>
              <a:lnSpc>
                <a:spcPct val="80000"/>
              </a:lnSpc>
            </a:pPr>
            <a:endParaRPr lang="en-US" sz="6000" dirty="0"/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9474200" y="6172200"/>
            <a:ext cx="3124200" cy="1371600"/>
          </a:xfrm>
          <a:prstGeom prst="rect">
            <a:avLst/>
          </a:prstGeom>
        </p:spPr>
        <p:txBody>
          <a:bodyPr vert="horz" anchor="ctr"/>
          <a:lstStyle>
            <a:lvl1pPr marL="342900" indent="-342900" algn="ctr" rtl="0" eaLnBrk="1" fontAlgn="base" hangingPunct="1">
              <a:spcBef>
                <a:spcPts val="1100"/>
              </a:spcBef>
              <a:spcAft>
                <a:spcPct val="0"/>
              </a:spcAft>
              <a:defRPr sz="10000" i="0">
                <a:solidFill>
                  <a:srgbClr val="FFFFFF"/>
                </a:solidFill>
                <a:latin typeface="Gill Sans MT" pitchFamily="34" charset="0"/>
                <a:ea typeface="+mn-ea"/>
                <a:cs typeface="Gill Sans MT" pitchFamily="34" charset="0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marL="0" indent="6350"/>
            <a:r>
              <a:rPr lang="en-US" sz="6000" dirty="0" smtClean="0"/>
              <a:t>Where    to?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0886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/>
              <a:t>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0" y="2667000"/>
            <a:ext cx="7620000" cy="5334000"/>
          </a:xfrm>
        </p:spPr>
        <p:txBody>
          <a:bodyPr anchor="ctr"/>
          <a:lstStyle/>
          <a:p>
            <a:pPr marL="0" indent="6350">
              <a:lnSpc>
                <a:spcPct val="80000"/>
              </a:lnSpc>
            </a:pPr>
            <a:r>
              <a:rPr lang="en-US" dirty="0"/>
              <a:t>Current </a:t>
            </a:r>
            <a:r>
              <a:rPr lang="en-US" dirty="0" smtClean="0"/>
              <a:t>concepts: psychogenic seizures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39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619125"/>
            <a:ext cx="12268200" cy="1819275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b="1" dirty="0" smtClean="0">
                <a:solidFill>
                  <a:schemeClr val="tx1"/>
                </a:solidFill>
                <a:sym typeface="Gill Sans" charset="0"/>
              </a:rPr>
              <a:t>Are we less confused in </a:t>
            </a:r>
            <a:r>
              <a:rPr lang="en-US" sz="8000" b="1" dirty="0" smtClean="0">
                <a:sym typeface="Gill Sans" charset="0"/>
              </a:rPr>
              <a:t>2013 CE </a:t>
            </a:r>
            <a:r>
              <a:rPr lang="en-US" sz="8000" b="1" dirty="0" smtClean="0">
                <a:solidFill>
                  <a:schemeClr val="tx1"/>
                </a:solidFill>
                <a:sym typeface="Gill Sans" charset="0"/>
              </a:rPr>
              <a:t>than</a:t>
            </a:r>
            <a:r>
              <a:rPr lang="en-US" sz="8000" b="1" dirty="0" smtClean="0">
                <a:sym typeface="Gill Sans" charset="0"/>
              </a:rPr>
              <a:t>1800 BCE</a:t>
            </a:r>
            <a:r>
              <a:rPr lang="en-US" sz="8000" dirty="0" smtClean="0">
                <a:solidFill>
                  <a:schemeClr val="tx1"/>
                </a:solidFill>
                <a:sym typeface="Gill Sans" charset="0"/>
              </a:rPr>
              <a:t>?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57600"/>
            <a:ext cx="7416800" cy="556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63600" y="228600"/>
            <a:ext cx="11138622" cy="1752600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1"/>
                </a:solidFill>
                <a:sym typeface="Gill Sans" charset="0"/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97400" y="6400800"/>
            <a:ext cx="3810000" cy="990600"/>
          </a:xfrm>
        </p:spPr>
        <p:txBody>
          <a:bodyPr/>
          <a:lstStyle/>
          <a:p>
            <a:pPr marL="546100" lvl="0" indent="0" algn="l">
              <a:defRPr/>
            </a:pPr>
            <a:r>
              <a:rPr lang="en-US" sz="4400" dirty="0" smtClean="0">
                <a:sym typeface="Gill Sans" charset="0"/>
              </a:rPr>
              <a:t>Somatoform</a:t>
            </a:r>
            <a:endParaRPr lang="en-US" sz="4400" dirty="0" smtClean="0">
              <a:sym typeface="Gill Sans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721600" y="5334000"/>
            <a:ext cx="5029200" cy="990600"/>
          </a:xfrm>
        </p:spPr>
        <p:txBody>
          <a:bodyPr/>
          <a:lstStyle/>
          <a:p>
            <a:pPr marL="1143000" lvl="1" indent="0" algn="ctr">
              <a:defRPr/>
            </a:pPr>
            <a:endParaRPr lang="en-US" sz="4400" dirty="0" smtClean="0">
              <a:sym typeface="Gill Sans" charset="0"/>
            </a:endParaRPr>
          </a:p>
          <a:p>
            <a:endParaRPr lang="en-US" sz="6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61173" y="2667000"/>
            <a:ext cx="3733800" cy="2362200"/>
          </a:xfrm>
          <a:prstGeom prst="rect">
            <a:avLst/>
          </a:prstGeom>
          <a:solidFill>
            <a:srgbClr val="FFFFFF"/>
          </a:solidFill>
        </p:spPr>
        <p:txBody>
          <a:bodyPr vert="horz" anchor="ctr"/>
          <a:lstStyle/>
          <a:p>
            <a:pPr marL="1588" marR="0" lvl="0" indent="25400" defTabSz="161925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3398CC"/>
                </a:solidFill>
                <a:effectLst/>
                <a:uLnTx/>
                <a:uFillTx/>
                <a:latin typeface="Gill Sans MT" pitchFamily="34" charset="0"/>
                <a:ea typeface="+mn-ea"/>
                <a:cs typeface="Gill Sans MT" pitchFamily="34" charset="0"/>
                <a:sym typeface="Gill Sans" charset="0"/>
              </a:rPr>
              <a:t>ICD-10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848412" y="2667000"/>
            <a:ext cx="3406588" cy="2362200"/>
          </a:xfrm>
          <a:prstGeom prst="rect">
            <a:avLst/>
          </a:prstGeom>
          <a:solidFill>
            <a:srgbClr val="FFFFFF"/>
          </a:solidFill>
        </p:spPr>
        <p:txBody>
          <a:bodyPr vert="horz" anchor="ctr"/>
          <a:lstStyle/>
          <a:p>
            <a:pPr marL="1588" lvl="0" indent="25400">
              <a:spcBef>
                <a:spcPts val="1100"/>
              </a:spcBef>
              <a:defRPr/>
            </a:pPr>
            <a:r>
              <a:rPr lang="en-US" sz="4800" b="1" kern="0" dirty="0" smtClean="0">
                <a:solidFill>
                  <a:srgbClr val="3398CC"/>
                </a:solidFill>
                <a:latin typeface="Gill Sans MT" pitchFamily="34" charset="0"/>
                <a:cs typeface="Gill Sans MT" pitchFamily="34" charset="0"/>
                <a:sym typeface="Gill Sans" charset="0"/>
              </a:rPr>
              <a:t>DSM-IV</a:t>
            </a:r>
            <a:endParaRPr kumimoji="0" lang="en-US" sz="3800" b="1" i="0" u="none" strike="noStrike" kern="0" cap="none" spc="0" normalizeH="0" baseline="0" noProof="0" dirty="0" smtClean="0">
              <a:ln>
                <a:noFill/>
              </a:ln>
              <a:solidFill>
                <a:srgbClr val="3398CC"/>
              </a:solidFill>
              <a:effectLst/>
              <a:uLnTx/>
              <a:uFillTx/>
              <a:latin typeface="+mn-lt"/>
              <a:ea typeface="+mn-ea"/>
              <a:sym typeface="Gill Sans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1173" y="5257800"/>
            <a:ext cx="3581400" cy="990600"/>
          </a:xfrm>
        </p:spPr>
        <p:txBody>
          <a:bodyPr/>
          <a:lstStyle/>
          <a:p>
            <a:pPr indent="6350"/>
            <a:r>
              <a:rPr lang="en-US" dirty="0"/>
              <a:t>Anxiety, dissociative and somatoform disorders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183373" y="2438400"/>
            <a:ext cx="4140200" cy="662940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97400" y="2438400"/>
            <a:ext cx="3886200" cy="662940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8785412" y="5849470"/>
            <a:ext cx="3810000" cy="990600"/>
          </a:xfrm>
          <a:prstGeom prst="rect">
            <a:avLst/>
          </a:prstGeom>
        </p:spPr>
        <p:txBody>
          <a:bodyPr vert="horz"/>
          <a:lstStyle>
            <a:lvl1pPr marL="342900" indent="-342900" algn="ctr" rtl="0" eaLnBrk="1" fontAlgn="base" hangingPunct="1">
              <a:spcBef>
                <a:spcPts val="1100"/>
              </a:spcBef>
              <a:spcAft>
                <a:spcPct val="0"/>
              </a:spcAft>
              <a:defRPr sz="4800" i="0" baseline="0">
                <a:solidFill>
                  <a:srgbClr val="FFFFFF"/>
                </a:solidFill>
                <a:latin typeface="Gill Sans MT" pitchFamily="34" charset="0"/>
                <a:ea typeface="+mn-ea"/>
                <a:cs typeface="Gill Sans MT" pitchFamily="34" charset="0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marL="38100" indent="0">
              <a:defRPr/>
            </a:pPr>
            <a:r>
              <a:rPr lang="en-US" sz="4400" dirty="0" smtClean="0">
                <a:sym typeface="Gill Sans" charset="0"/>
              </a:rPr>
              <a:t>Functional Neurological Disorder</a:t>
            </a:r>
            <a:endParaRPr lang="en-US" sz="4400" dirty="0" smtClean="0">
              <a:sym typeface="Gill Sans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8861612" y="2649070"/>
            <a:ext cx="3733800" cy="2362200"/>
          </a:xfrm>
          <a:prstGeom prst="rect">
            <a:avLst/>
          </a:prstGeom>
          <a:solidFill>
            <a:srgbClr val="FFFFFF"/>
          </a:solidFill>
        </p:spPr>
        <p:txBody>
          <a:bodyPr vert="horz" anchor="ctr"/>
          <a:lstStyle/>
          <a:p>
            <a:pPr marL="1588" lvl="0" indent="25400">
              <a:spcBef>
                <a:spcPts val="1100"/>
              </a:spcBef>
              <a:defRPr/>
            </a:pPr>
            <a:r>
              <a:rPr lang="en-US" sz="4800" b="1" kern="0" dirty="0" smtClean="0">
                <a:solidFill>
                  <a:srgbClr val="3398CC"/>
                </a:solidFill>
                <a:latin typeface="Gill Sans MT" pitchFamily="34" charset="0"/>
                <a:cs typeface="Gill Sans MT" pitchFamily="34" charset="0"/>
                <a:sym typeface="Gill Sans" charset="0"/>
              </a:rPr>
              <a:t>DSM</a:t>
            </a:r>
            <a:r>
              <a:rPr lang="en-US" sz="4800" b="1" kern="0" dirty="0" smtClean="0">
                <a:solidFill>
                  <a:srgbClr val="3398CC"/>
                </a:solidFill>
                <a:latin typeface="Gill Sans MT" pitchFamily="34" charset="0"/>
                <a:cs typeface="Gill Sans MT" pitchFamily="34" charset="0"/>
                <a:sym typeface="Gill Sans" charset="0"/>
              </a:rPr>
              <a:t>-V</a:t>
            </a:r>
            <a:endParaRPr kumimoji="0" lang="en-US" sz="3800" b="1" i="0" u="none" strike="noStrike" kern="0" cap="none" spc="0" normalizeH="0" baseline="0" noProof="0" dirty="0" smtClean="0">
              <a:ln>
                <a:noFill/>
              </a:ln>
              <a:solidFill>
                <a:srgbClr val="3398CC"/>
              </a:solidFill>
              <a:effectLst/>
              <a:uLnTx/>
              <a:uFillTx/>
              <a:latin typeface="+mn-lt"/>
              <a:ea typeface="+mn-ea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686800" y="2438400"/>
            <a:ext cx="4140200" cy="661147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04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978" y="152400"/>
            <a:ext cx="13004800" cy="1752600"/>
          </a:xfrm>
        </p:spPr>
        <p:txBody>
          <a:bodyPr anchor="ctr"/>
          <a:lstStyle/>
          <a:p>
            <a:r>
              <a:rPr lang="en-US" dirty="0" smtClean="0">
                <a:solidFill>
                  <a:schemeClr val="tx1"/>
                </a:solidFill>
                <a:sym typeface="Gill Sans" charset="0"/>
              </a:rPr>
              <a:t>Description?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454400" y="5334000"/>
            <a:ext cx="5029200" cy="990600"/>
          </a:xfrm>
        </p:spPr>
        <p:txBody>
          <a:bodyPr/>
          <a:lstStyle/>
          <a:p>
            <a:pPr marL="1143000" lvl="1" indent="0" algn="ctr">
              <a:defRPr/>
            </a:pPr>
            <a:r>
              <a:rPr lang="en-US" sz="4400" dirty="0" smtClean="0">
                <a:sym typeface="Gill Sans" charset="0"/>
              </a:rPr>
              <a:t>P</a:t>
            </a:r>
            <a:r>
              <a:rPr lang="en-US" sz="4400" dirty="0" smtClean="0">
                <a:sym typeface="Gill Sans" charset="0"/>
              </a:rPr>
              <a:t>sychological  features </a:t>
            </a:r>
          </a:p>
          <a:p>
            <a:pPr marL="1143000" lvl="1" indent="0" algn="ctr">
              <a:defRPr/>
            </a:pPr>
            <a:r>
              <a:rPr lang="en-US" sz="4400" dirty="0" smtClean="0">
                <a:sym typeface="Gill Sans" charset="0"/>
              </a:rPr>
              <a:t>&amp;</a:t>
            </a:r>
            <a:r>
              <a:rPr lang="en-US" sz="4400" dirty="0">
                <a:sym typeface="Gill Sans" charset="0"/>
              </a:rPr>
              <a:t> </a:t>
            </a:r>
            <a:r>
              <a:rPr lang="en-US" sz="4400" dirty="0" smtClean="0">
                <a:sym typeface="Gill Sans" charset="0"/>
              </a:rPr>
              <a:t>Life story</a:t>
            </a:r>
          </a:p>
          <a:p>
            <a:pPr marL="1143000" lvl="1" indent="0" algn="ctr">
              <a:defRPr/>
            </a:pPr>
            <a:r>
              <a:rPr lang="en-US" sz="4400" dirty="0" smtClean="0">
                <a:sym typeface="Gill Sans" charset="0"/>
              </a:rPr>
              <a:t>&amp; environment influences</a:t>
            </a:r>
            <a:endParaRPr lang="en-US" sz="4400" dirty="0" smtClean="0">
              <a:sym typeface="Gill Sans" charset="0"/>
            </a:endParaRPr>
          </a:p>
          <a:p>
            <a:pPr marL="1143000" lvl="1" indent="0" algn="ctr">
              <a:defRPr/>
            </a:pPr>
            <a:endParaRPr lang="en-US" sz="4400" dirty="0" smtClean="0">
              <a:sym typeface="Gill Sans" charset="0"/>
            </a:endParaRPr>
          </a:p>
          <a:p>
            <a:endParaRPr lang="en-US" sz="6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673600" y="2743200"/>
            <a:ext cx="3733800" cy="2362200"/>
          </a:xfrm>
          <a:prstGeom prst="rect">
            <a:avLst/>
          </a:prstGeom>
          <a:solidFill>
            <a:srgbClr val="FFFFFF"/>
          </a:solidFill>
        </p:spPr>
        <p:txBody>
          <a:bodyPr vert="horz" anchor="ctr"/>
          <a:lstStyle/>
          <a:p>
            <a:pPr marL="1588" indent="25400">
              <a:spcBef>
                <a:spcPts val="1100"/>
              </a:spcBef>
              <a:defRPr/>
            </a:pPr>
            <a:r>
              <a:rPr lang="en-US" sz="5400" b="1" kern="0" dirty="0" smtClean="0">
                <a:solidFill>
                  <a:srgbClr val="3398CC"/>
                </a:solidFill>
                <a:latin typeface="Gill Sans MT" pitchFamily="34" charset="0"/>
                <a:cs typeface="Gill Sans MT" pitchFamily="34" charset="0"/>
                <a:sym typeface="Gill Sans" charset="0"/>
              </a:rPr>
              <a:t>Abnormal</a:t>
            </a:r>
          </a:p>
          <a:p>
            <a:pPr marL="1588" indent="25400">
              <a:spcBef>
                <a:spcPts val="1100"/>
              </a:spcBef>
              <a:defRPr/>
            </a:pPr>
            <a:r>
              <a:rPr lang="en-US" sz="5400" b="1" kern="0" dirty="0" smtClean="0">
                <a:solidFill>
                  <a:srgbClr val="3398CC"/>
                </a:solidFill>
                <a:latin typeface="Gill Sans MT" pitchFamily="34" charset="0"/>
                <a:cs typeface="Gill Sans MT" pitchFamily="34" charset="0"/>
                <a:sym typeface="Gill Sans" charset="0"/>
              </a:rPr>
              <a:t>behavior ?</a:t>
            </a:r>
            <a:endParaRPr lang="en-US" sz="5400" b="1" kern="0" dirty="0" smtClean="0">
              <a:solidFill>
                <a:srgbClr val="3398CC"/>
              </a:solidFill>
              <a:latin typeface="Gill Sans MT" pitchFamily="34" charset="0"/>
              <a:cs typeface="Gill Sans MT" pitchFamily="34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45000" y="2537012"/>
            <a:ext cx="4140200" cy="6629400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55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3-14 at 5.31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" y="329900"/>
            <a:ext cx="11971897" cy="4927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400" y="5586948"/>
            <a:ext cx="11506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/>
              <a:t>EMU Sample</a:t>
            </a:r>
          </a:p>
          <a:p>
            <a:pPr algn="r"/>
            <a:r>
              <a:rPr lang="en-US" sz="4800" dirty="0" smtClean="0"/>
              <a:t>Epilepsy: N = 20</a:t>
            </a:r>
          </a:p>
          <a:p>
            <a:pPr algn="r"/>
            <a:r>
              <a:rPr lang="en-US" sz="4800" dirty="0"/>
              <a:t>Psychogenic: N = </a:t>
            </a:r>
            <a:r>
              <a:rPr lang="en-US" sz="4800" dirty="0" smtClean="0"/>
              <a:t>40 </a:t>
            </a:r>
          </a:p>
          <a:p>
            <a:pPr algn="r"/>
            <a:r>
              <a:rPr lang="en-US" sz="4800" dirty="0" smtClean="0"/>
              <a:t>*Neurologically healthy: N = 40 </a:t>
            </a:r>
          </a:p>
          <a:p>
            <a:pPr algn="r"/>
            <a:r>
              <a:rPr lang="en-US" sz="4800" dirty="0" smtClean="0"/>
              <a:t>*</a:t>
            </a:r>
            <a:r>
              <a:rPr lang="en-US" sz="48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r>
              <a:rPr lang="en-US" sz="4800" dirty="0" smtClean="0"/>
              <a:t>Estimated IQ &amp; education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2668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/>
              <a:t>Stressful life </a:t>
            </a:r>
            <a:r>
              <a:rPr lang="en-US" sz="10000" dirty="0" smtClean="0"/>
              <a:t>events</a:t>
            </a:r>
            <a:endParaRPr lang="en-US" sz="10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39800" y="2743200"/>
            <a:ext cx="11353800" cy="5994350"/>
            <a:chOff x="711200" y="2438400"/>
            <a:chExt cx="11353800" cy="5994350"/>
          </a:xfrm>
        </p:grpSpPr>
        <p:pic>
          <p:nvPicPr>
            <p:cNvPr id="23" name="Picture 22" descr="Screen Shot 2013-03-14 at 6.23.17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44"/>
            <a:stretch/>
          </p:blipFill>
          <p:spPr>
            <a:xfrm>
              <a:off x="6045200" y="2438400"/>
              <a:ext cx="6019800" cy="5993153"/>
            </a:xfrm>
            <a:prstGeom prst="rect">
              <a:avLst/>
            </a:prstGeom>
          </p:spPr>
        </p:pic>
        <p:pic>
          <p:nvPicPr>
            <p:cNvPr id="24" name="Picture 23" descr="Screen Shot 2013-03-14 at 6.23.17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014"/>
            <a:stretch/>
          </p:blipFill>
          <p:spPr>
            <a:xfrm>
              <a:off x="711200" y="2439598"/>
              <a:ext cx="5584334" cy="5993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06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0" y="3124200"/>
            <a:ext cx="13004800" cy="2362200"/>
          </a:xfrm>
        </p:spPr>
        <p:txBody>
          <a:bodyPr/>
          <a:lstStyle/>
          <a:p>
            <a:r>
              <a:rPr lang="en-US" dirty="0" smtClean="0"/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2568562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8800" dirty="0"/>
              <a:t>Distress ratings </a:t>
            </a:r>
            <a:r>
              <a:rPr lang="en-US" sz="8800" dirty="0" smtClean="0"/>
              <a:t/>
            </a:r>
            <a:br>
              <a:rPr lang="en-US" sz="8800" dirty="0" smtClean="0"/>
            </a:br>
            <a:r>
              <a:rPr lang="en-US" sz="8800" dirty="0" smtClean="0"/>
              <a:t>by </a:t>
            </a:r>
            <a:r>
              <a:rPr lang="en-US" sz="8800" dirty="0"/>
              <a:t>life </a:t>
            </a:r>
            <a:r>
              <a:rPr lang="en-US" sz="8800" dirty="0" smtClean="0"/>
              <a:t>domain</a:t>
            </a:r>
            <a:endParaRPr lang="en-US" sz="8800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63140" y="3454020"/>
            <a:ext cx="10949460" cy="5461380"/>
            <a:chOff x="3149600" y="3429000"/>
            <a:chExt cx="5474772" cy="2730690"/>
          </a:xfrm>
        </p:grpSpPr>
        <p:pic>
          <p:nvPicPr>
            <p:cNvPr id="8" name="Picture 7" descr="Screen Shot 2013-03-14 at 6.32.3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477"/>
            <a:stretch/>
          </p:blipFill>
          <p:spPr>
            <a:xfrm>
              <a:off x="3149600" y="3429000"/>
              <a:ext cx="1693320" cy="2730690"/>
            </a:xfrm>
            <a:prstGeom prst="rect">
              <a:avLst/>
            </a:prstGeom>
          </p:spPr>
        </p:pic>
        <p:pic>
          <p:nvPicPr>
            <p:cNvPr id="9" name="Picture 8" descr="Screen Shot 2013-03-14 at 6.32.3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5"/>
            <a:stretch/>
          </p:blipFill>
          <p:spPr>
            <a:xfrm>
              <a:off x="4673600" y="3429000"/>
              <a:ext cx="3950772" cy="2730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299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14 at 9.5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609600"/>
            <a:ext cx="12564305" cy="845820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 bwMode="auto">
          <a:xfrm>
            <a:off x="5435600" y="4505188"/>
            <a:ext cx="287135" cy="1938406"/>
          </a:xfrm>
          <a:prstGeom prst="up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455535" y="4518422"/>
            <a:ext cx="287135" cy="1938406"/>
          </a:xfrm>
          <a:prstGeom prst="up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8" name="Up Arrow 7"/>
          <p:cNvSpPr/>
          <p:nvPr/>
        </p:nvSpPr>
        <p:spPr bwMode="auto">
          <a:xfrm>
            <a:off x="2235200" y="4538594"/>
            <a:ext cx="287135" cy="1938406"/>
          </a:xfrm>
          <a:prstGeom prst="up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9" name="Up Arrow 8"/>
          <p:cNvSpPr/>
          <p:nvPr/>
        </p:nvSpPr>
        <p:spPr bwMode="auto">
          <a:xfrm>
            <a:off x="3055735" y="4538594"/>
            <a:ext cx="287135" cy="1938406"/>
          </a:xfrm>
          <a:prstGeom prst="upArrow">
            <a:avLst/>
          </a:prstGeom>
          <a:solidFill>
            <a:schemeClr val="bg1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2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14 at 5.1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838200"/>
            <a:ext cx="11695472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400" y="6096000"/>
            <a:ext cx="1150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/>
              <a:t>EMU Sample</a:t>
            </a:r>
          </a:p>
          <a:p>
            <a:pPr algn="r"/>
            <a:r>
              <a:rPr lang="en-US" sz="4800" dirty="0" smtClean="0"/>
              <a:t>Epilepsy: N = 55</a:t>
            </a:r>
          </a:p>
          <a:p>
            <a:pPr algn="r"/>
            <a:r>
              <a:rPr lang="en-US" sz="4800" dirty="0"/>
              <a:t>Psychogenic: N = </a:t>
            </a:r>
            <a:r>
              <a:rPr lang="en-US" sz="4800" dirty="0" smtClean="0"/>
              <a:t>62</a:t>
            </a:r>
          </a:p>
          <a:p>
            <a:pPr algn="r"/>
            <a:r>
              <a:rPr lang="en-US" sz="4800" dirty="0" smtClean="0"/>
              <a:t>Neurologically healthy: N = 45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316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a-fig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28" y="0"/>
            <a:ext cx="13020528" cy="98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4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a-fig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76200"/>
            <a:ext cx="13055600" cy="98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5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r>
              <a:rPr lang="en-US" dirty="0"/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0" y="2667000"/>
            <a:ext cx="7620000" cy="5334000"/>
          </a:xfrm>
        </p:spPr>
        <p:txBody>
          <a:bodyPr anchor="ctr"/>
          <a:lstStyle/>
          <a:p>
            <a:pPr marL="0" indent="6350">
              <a:lnSpc>
                <a:spcPct val="80000"/>
              </a:lnSpc>
            </a:pPr>
            <a:r>
              <a:rPr lang="en-US" dirty="0" smtClean="0"/>
              <a:t>Where</a:t>
            </a:r>
          </a:p>
          <a:p>
            <a:pPr marL="0" indent="6350">
              <a:lnSpc>
                <a:spcPct val="80000"/>
              </a:lnSpc>
            </a:pPr>
            <a:r>
              <a:rPr lang="en-US" dirty="0"/>
              <a:t>t</a:t>
            </a:r>
            <a:r>
              <a:rPr lang="en-US" dirty="0" smtClean="0"/>
              <a:t>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1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3-14 at 10.46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5180434"/>
            <a:ext cx="6248400" cy="4192166"/>
          </a:xfrm>
          <a:prstGeom prst="rect">
            <a:avLst/>
          </a:prstGeom>
        </p:spPr>
      </p:pic>
      <p:pic>
        <p:nvPicPr>
          <p:cNvPr id="7" name="Picture 6" descr="Screen Shot 2013-03-14 at 10.47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51" y="533400"/>
            <a:ext cx="8685949" cy="41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17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14 at 10.4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533399"/>
            <a:ext cx="11049000" cy="88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673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3-14 at 11.04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81000"/>
            <a:ext cx="9970192" cy="4140487"/>
          </a:xfrm>
          <a:prstGeom prst="rect">
            <a:avLst/>
          </a:prstGeom>
        </p:spPr>
      </p:pic>
      <p:pic>
        <p:nvPicPr>
          <p:cNvPr id="5" name="Picture 4" descr="Screen Shot 2013-03-14 at 11.06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68" y="5282937"/>
            <a:ext cx="10541732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10666413" y="8991600"/>
            <a:ext cx="339725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600" dirty="0">
              <a:latin typeface="Arial" pitchFamily="34" charset="0"/>
              <a:ea typeface="ＭＳ Ｐゴシック" pitchFamily="-84" charset="-128"/>
              <a:sym typeface="Arial" pitchFamily="34" charset="0"/>
            </a:endParaRPr>
          </a:p>
        </p:txBody>
      </p:sp>
      <p:sp>
        <p:nvSpPr>
          <p:cNvPr id="200709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166398"/>
          <a:lstStyle/>
          <a:p>
            <a:pPr marL="57150" indent="0" eaLnBrk="1" hangingPunct="1">
              <a:defRPr/>
            </a:pPr>
            <a:r>
              <a:rPr lang="en-US" sz="10000" dirty="0" smtClean="0"/>
              <a:t>Acknowledgements</a:t>
            </a:r>
          </a:p>
        </p:txBody>
      </p:sp>
      <p:sp>
        <p:nvSpPr>
          <p:cNvPr id="200710" name="Rectangle 6"/>
          <p:cNvSpPr>
            <a:spLocks noGrp="1" noChangeArrowheads="1"/>
          </p:cNvSpPr>
          <p:nvPr>
            <p:ph type="body" sz="quarter" idx="10"/>
          </p:nvPr>
        </p:nvSpPr>
        <p:spPr/>
        <p:txBody>
          <a:bodyPr rIns="166398"/>
          <a:lstStyle/>
          <a:p>
            <a:pPr marL="544513" indent="-487363" eaLnBrk="1" hangingPunct="1">
              <a:buFont typeface="Arial" charset="0"/>
              <a:buNone/>
              <a:defRPr/>
            </a:pPr>
            <a:r>
              <a:rPr lang="en-US" sz="3400" u="sng" dirty="0" smtClean="0">
                <a:sym typeface="Arial" charset="0"/>
              </a:rPr>
              <a:t>Support and Guidance</a:t>
            </a:r>
          </a:p>
          <a:p>
            <a:pPr marL="544513" indent="-487363" eaLnBrk="1" hangingPunct="1">
              <a:buFont typeface="Arial" charset="0"/>
              <a:buNone/>
              <a:defRPr/>
            </a:pPr>
            <a:r>
              <a:rPr lang="en-US" sz="3400" dirty="0" smtClean="0">
                <a:sym typeface="Arial" charset="0"/>
              </a:rPr>
              <a:t>Jason Brandt, Ph.D.</a:t>
            </a:r>
          </a:p>
          <a:p>
            <a:pPr marL="544513" indent="-487363" eaLnBrk="1" hangingPunct="1">
              <a:buFont typeface="Arial" charset="0"/>
              <a:buNone/>
              <a:defRPr/>
            </a:pPr>
            <a:r>
              <a:rPr lang="en-US" sz="3400" dirty="0" smtClean="0">
                <a:sym typeface="Arial" charset="0"/>
              </a:rPr>
              <a:t>Gregory L. Krauss, M.D.</a:t>
            </a:r>
          </a:p>
          <a:p>
            <a:pPr marL="544513" indent="-487363" eaLnBrk="1" hangingPunct="1">
              <a:buFont typeface="Arial" charset="0"/>
              <a:buNone/>
              <a:defRPr/>
            </a:pPr>
            <a:r>
              <a:rPr lang="en-US" sz="3400" dirty="0" smtClean="0">
                <a:sym typeface="Arial" charset="0"/>
              </a:rPr>
              <a:t>Ronald Lesser, M.D.</a:t>
            </a:r>
          </a:p>
        </p:txBody>
      </p:sp>
      <p:sp>
        <p:nvSpPr>
          <p:cNvPr id="173063" name="Rectangle 7"/>
          <p:cNvSpPr>
            <a:spLocks/>
          </p:cNvSpPr>
          <p:nvPr/>
        </p:nvSpPr>
        <p:spPr bwMode="auto">
          <a:xfrm>
            <a:off x="568325" y="5740400"/>
            <a:ext cx="5435600" cy="237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/>
          <a:lstStyle/>
          <a:p>
            <a:pPr marL="544513" indent="-487363" algn="l">
              <a:spcBef>
                <a:spcPts val="788"/>
              </a:spcBef>
            </a:pPr>
            <a:r>
              <a:rPr lang="en-US" sz="3400" u="sng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Research Assistants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Jung Geum Im, M.A.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Sarini Ettigi , M.A.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Shaina Fieldstone, B.A.</a:t>
            </a:r>
          </a:p>
        </p:txBody>
      </p:sp>
      <p:sp>
        <p:nvSpPr>
          <p:cNvPr id="173064" name="Rectangle 8"/>
          <p:cNvSpPr>
            <a:spLocks/>
          </p:cNvSpPr>
          <p:nvPr/>
        </p:nvSpPr>
        <p:spPr bwMode="auto">
          <a:xfrm>
            <a:off x="6616700" y="5740400"/>
            <a:ext cx="6197600" cy="177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/>
          <a:lstStyle/>
          <a:p>
            <a:pPr marL="544513" indent="-487363" algn="l">
              <a:spcBef>
                <a:spcPts val="788"/>
              </a:spcBef>
            </a:pPr>
            <a:r>
              <a:rPr lang="en-US" sz="3400" u="sng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Epilepsy Fellows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Mackenzie Cervenka, M.D.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Susan Shaw, M.D.</a:t>
            </a:r>
          </a:p>
        </p:txBody>
      </p:sp>
      <p:sp>
        <p:nvSpPr>
          <p:cNvPr id="173065" name="Rectangle 9"/>
          <p:cNvSpPr>
            <a:spLocks/>
          </p:cNvSpPr>
          <p:nvPr/>
        </p:nvSpPr>
        <p:spPr bwMode="auto">
          <a:xfrm>
            <a:off x="6583363" y="2532063"/>
            <a:ext cx="6197600" cy="2374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/>
          <a:lstStyle/>
          <a:p>
            <a:pPr marL="544513" indent="-487363" algn="l">
              <a:spcBef>
                <a:spcPts val="788"/>
              </a:spcBef>
            </a:pPr>
            <a:r>
              <a:rPr lang="en-US" sz="3400" u="sng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EMU Attendings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Gregory Bergey, M.D.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Nathan Crone, M.D.</a:t>
            </a:r>
          </a:p>
          <a:p>
            <a:pPr marL="544513" indent="-487363" algn="l">
              <a:spcBef>
                <a:spcPts val="788"/>
              </a:spcBef>
            </a:pPr>
            <a:r>
              <a:rPr lang="en-US" sz="3400">
                <a:latin typeface="Arial" pitchFamily="34" charset="0"/>
                <a:ea typeface="ＭＳ Ｐゴシック" pitchFamily="-84" charset="-128"/>
                <a:sym typeface="Arial" pitchFamily="34" charset="0"/>
              </a:rPr>
              <a:t>Eileen Vining, M.D.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650875" y="152400"/>
            <a:ext cx="11703050" cy="1819275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 smtClean="0">
                <a:solidFill>
                  <a:schemeClr val="tx1"/>
                </a:solidFill>
                <a:sym typeface="Gill Sans" charset="0"/>
              </a:rPr>
              <a:t>What are psychogenic non-epileptic “seizures”?</a:t>
            </a:r>
            <a:endParaRPr lang="en-US" sz="8000" dirty="0" smtClean="0">
              <a:solidFill>
                <a:schemeClr val="tx1"/>
              </a:solidFill>
              <a:sym typeface="Gill Sans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sz="quarter" idx="10"/>
          </p:nvPr>
        </p:nvSpPr>
        <p:spPr>
          <a:xfrm>
            <a:off x="711200" y="3200400"/>
            <a:ext cx="11734800" cy="6248400"/>
          </a:xfrm>
        </p:spPr>
        <p:txBody>
          <a:bodyPr/>
          <a:lstStyle/>
          <a:p>
            <a:pPr marL="889000">
              <a:buFont typeface="Gill Sans" charset="0"/>
              <a:buChar char="•"/>
              <a:defRPr/>
            </a:pPr>
            <a:r>
              <a:rPr lang="en-US" sz="6600" dirty="0" smtClean="0">
                <a:sym typeface="Gill Sans" charset="0"/>
              </a:rPr>
              <a:t> Seizure</a:t>
            </a:r>
            <a:r>
              <a:rPr lang="en-US" sz="6600" dirty="0" smtClean="0">
                <a:sym typeface="Gill Sans" charset="0"/>
              </a:rPr>
              <a:t>-</a:t>
            </a:r>
            <a:r>
              <a:rPr lang="en-US" sz="6600" b="1" dirty="0" smtClean="0">
                <a:sym typeface="Gill Sans" charset="0"/>
              </a:rPr>
              <a:t>like</a:t>
            </a:r>
            <a:r>
              <a:rPr lang="en-US" sz="6600" dirty="0" smtClean="0">
                <a:sym typeface="Gill Sans" charset="0"/>
              </a:rPr>
              <a:t> episode</a:t>
            </a:r>
          </a:p>
          <a:p>
            <a:pPr marL="1193800" lvl="1">
              <a:buFont typeface="Gill Sans" charset="0"/>
              <a:buChar char="•"/>
              <a:defRPr/>
            </a:pPr>
            <a:r>
              <a:rPr lang="en-US" sz="4400" dirty="0" smtClean="0">
                <a:sym typeface="Gill Sans" charset="0"/>
              </a:rPr>
              <a:t> Movement</a:t>
            </a:r>
            <a:endParaRPr lang="en-US" sz="4400" dirty="0" smtClean="0">
              <a:sym typeface="Gill Sans" charset="0"/>
            </a:endParaRPr>
          </a:p>
          <a:p>
            <a:pPr marL="1193800" lvl="1">
              <a:buFont typeface="Gill Sans" charset="0"/>
              <a:buChar char="•"/>
              <a:defRPr/>
            </a:pPr>
            <a:r>
              <a:rPr lang="en-US" sz="4400" dirty="0" smtClean="0">
                <a:sym typeface="Gill Sans" charset="0"/>
              </a:rPr>
              <a:t> Sensation</a:t>
            </a:r>
            <a:endParaRPr lang="en-US" sz="4400" dirty="0" smtClean="0">
              <a:sym typeface="Gill Sans" charset="0"/>
            </a:endParaRPr>
          </a:p>
          <a:p>
            <a:pPr marL="1193800" lvl="1">
              <a:buFont typeface="Gill Sans" charset="0"/>
              <a:buChar char="•"/>
              <a:defRPr/>
            </a:pPr>
            <a:r>
              <a:rPr lang="en-US" sz="4400" dirty="0" smtClean="0">
                <a:sym typeface="Gill Sans" charset="0"/>
              </a:rPr>
              <a:t> Experience</a:t>
            </a:r>
            <a:endParaRPr lang="en-US" sz="4400" dirty="0" smtClean="0">
              <a:sym typeface="Gill Sans" charset="0"/>
            </a:endParaRPr>
          </a:p>
          <a:p>
            <a:pPr marL="1028700">
              <a:buFont typeface="Gill Sans" charset="0"/>
              <a:buChar char="•"/>
              <a:defRPr/>
            </a:pPr>
            <a:r>
              <a:rPr lang="en-US" sz="6000" dirty="0" smtClean="0">
                <a:sym typeface="Gill Sans" charset="0"/>
              </a:rPr>
              <a:t> </a:t>
            </a:r>
            <a:r>
              <a:rPr lang="en-US" sz="6600" dirty="0" smtClean="0">
                <a:sym typeface="Gill Sans" charset="0"/>
              </a:rPr>
              <a:t>No </a:t>
            </a:r>
            <a:r>
              <a:rPr lang="en-US" sz="6600" dirty="0" err="1" smtClean="0">
                <a:sym typeface="Gill Sans" charset="0"/>
              </a:rPr>
              <a:t>epileptiform</a:t>
            </a:r>
            <a:r>
              <a:rPr lang="en-US" sz="6600" dirty="0" smtClean="0">
                <a:sym typeface="Gill Sans" charset="0"/>
              </a:rPr>
              <a:t> activity</a:t>
            </a:r>
          </a:p>
          <a:p>
            <a:pPr marL="1028700">
              <a:buFont typeface="Gill Sans" charset="0"/>
              <a:buChar char="•"/>
              <a:defRPr/>
            </a:pPr>
            <a:r>
              <a:rPr lang="en-US" sz="6600" dirty="0" smtClean="0">
                <a:sym typeface="Gill Sans" charset="0"/>
              </a:rPr>
              <a:t> Emotional </a:t>
            </a:r>
            <a:r>
              <a:rPr lang="en-US" sz="6600" dirty="0" smtClean="0">
                <a:sym typeface="Gill Sans" charset="0"/>
              </a:rPr>
              <a:t>cause </a:t>
            </a:r>
            <a:r>
              <a:rPr lang="en-US" sz="6600" b="1" dirty="0" smtClean="0">
                <a:sym typeface="Gill Sans" charset="0"/>
              </a:rPr>
              <a:t>assumed</a:t>
            </a:r>
            <a:endParaRPr lang="en-US" sz="6600" b="1" dirty="0" smtClean="0">
              <a:ea typeface="ヒラギノ角ゴ ProN W6" charset="0"/>
              <a:cs typeface="ヒラギノ角ゴ ProN W6" charset="0"/>
              <a:sym typeface="Gill Sans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0000" dirty="0" smtClean="0">
                <a:solidFill>
                  <a:schemeClr val="tx1"/>
                </a:solidFill>
                <a:sym typeface="Gill Sans" charset="0"/>
              </a:rPr>
              <a:t>Common &amp; Costly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sz="quarter" idx="10"/>
          </p:nvPr>
        </p:nvSpPr>
        <p:spPr>
          <a:xfrm>
            <a:off x="635000" y="2209800"/>
            <a:ext cx="11353800" cy="5791200"/>
          </a:xfrm>
        </p:spPr>
        <p:txBody>
          <a:bodyPr/>
          <a:lstStyle/>
          <a:p>
            <a:pPr marL="889000" eaLnBrk="1" hangingPunct="1">
              <a:buFont typeface="Gill Sans" charset="0"/>
              <a:buChar char="•"/>
              <a:defRPr/>
            </a:pPr>
            <a:r>
              <a:rPr lang="en-US" sz="6000" dirty="0" smtClean="0">
                <a:sym typeface="Gill Sans" charset="0"/>
              </a:rPr>
              <a:t>Annual Incidence:</a:t>
            </a:r>
          </a:p>
          <a:p>
            <a:pPr marL="1333500" lvl="1" eaLnBrk="1" hangingPunct="1">
              <a:defRPr/>
            </a:pPr>
            <a:r>
              <a:rPr lang="en-US" sz="4800" dirty="0" smtClean="0">
                <a:sym typeface="Gill Sans" charset="0"/>
              </a:rPr>
              <a:t> 1.4 per 100,000 (an underestimate?)</a:t>
            </a:r>
          </a:p>
          <a:p>
            <a:pPr marL="1028700">
              <a:buFont typeface="Gill Sans" charset="0"/>
              <a:buChar char="•"/>
              <a:defRPr/>
            </a:pPr>
            <a:r>
              <a:rPr lang="en-US" sz="5400" dirty="0" smtClean="0">
                <a:sym typeface="Gill Sans" charset="0"/>
              </a:rPr>
              <a:t>Prevalence</a:t>
            </a:r>
          </a:p>
          <a:p>
            <a:pPr marL="1778000" lvl="2" eaLnBrk="1" hangingPunct="1">
              <a:defRPr/>
            </a:pPr>
            <a:r>
              <a:rPr lang="en-US" sz="4400" dirty="0" smtClean="0">
                <a:sym typeface="Gill Sans" charset="0"/>
              </a:rPr>
              <a:t>2-33 per 100,000</a:t>
            </a:r>
          </a:p>
          <a:p>
            <a:pPr marL="1028700">
              <a:buFont typeface="Gill Sans" charset="0"/>
              <a:buChar char="•"/>
              <a:defRPr/>
            </a:pPr>
            <a:r>
              <a:rPr lang="en-US" sz="5400" dirty="0" smtClean="0">
                <a:sym typeface="Gill Sans" charset="0"/>
              </a:rPr>
              <a:t>Annual costs: </a:t>
            </a:r>
          </a:p>
          <a:p>
            <a:pPr marL="1333500" lvl="1">
              <a:defRPr/>
            </a:pPr>
            <a:r>
              <a:rPr lang="en-US" sz="4800" dirty="0" smtClean="0">
                <a:sym typeface="Gill Sans" charset="0"/>
              </a:rPr>
              <a:t>$110 million to $4 billion (Martin, 1998)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978" y="152400"/>
            <a:ext cx="13004800" cy="1295400"/>
          </a:xfrm>
        </p:spPr>
        <p:txBody>
          <a:bodyPr/>
          <a:lstStyle/>
          <a:p>
            <a:r>
              <a:rPr lang="en-US" sz="7200" dirty="0" smtClean="0"/>
              <a:t>Avg. </a:t>
            </a:r>
            <a:r>
              <a:rPr lang="en-US" sz="7200" dirty="0"/>
              <a:t>diagnostic delay = 7.2 years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97200" y="8610600"/>
            <a:ext cx="7018470" cy="914400"/>
          </a:xfrm>
        </p:spPr>
        <p:txBody>
          <a:bodyPr/>
          <a:lstStyle/>
          <a:p>
            <a:r>
              <a:rPr lang="en-US" dirty="0" smtClean="0"/>
              <a:t>N=313, </a:t>
            </a:r>
            <a:r>
              <a:rPr lang="en-US" dirty="0" err="1" smtClean="0"/>
              <a:t>Reuber</a:t>
            </a:r>
            <a:r>
              <a:rPr lang="en-US" dirty="0" smtClean="0"/>
              <a:t>, 2002</a:t>
            </a:r>
            <a:endParaRPr lang="en-US" dirty="0"/>
          </a:p>
        </p:txBody>
      </p:sp>
      <p:pic>
        <p:nvPicPr>
          <p:cNvPr id="11" name="Picture Placeholder 10" descr="Screen Shot 2013-03-14 at 3.52.47 PM.pn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8" r="-3448"/>
          <a:stretch>
            <a:fillRect/>
          </a:stretch>
        </p:blipFill>
        <p:spPr>
          <a:xfrm>
            <a:off x="2011208" y="1752600"/>
            <a:ext cx="8910792" cy="6632964"/>
          </a:xfrm>
        </p:spPr>
      </p:pic>
    </p:spTree>
    <p:extLst>
      <p:ext uri="{BB962C8B-B14F-4D97-AF65-F5344CB8AC3E}">
        <p14:creationId xmlns:p14="http://schemas.microsoft.com/office/powerpoint/2010/main" val="1231971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Gill Sans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Gill Sans" charset="0"/>
              </a:rPr>
              <a:t>in the meantime...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889000" eaLnBrk="1" hangingPunct="1">
              <a:buFont typeface="Gill Sans" charset="0"/>
              <a:buChar char="•"/>
              <a:defRPr/>
            </a:pPr>
            <a:r>
              <a:rPr lang="en-US" smtClean="0">
                <a:sym typeface="Gill Sans" charset="0"/>
              </a:rPr>
              <a:t>Unnecessary treatment</a:t>
            </a:r>
          </a:p>
          <a:p>
            <a:pPr marL="1333500" lvl="1" eaLnBrk="1" hangingPunct="1">
              <a:buFont typeface="Gill Sans" charset="0"/>
              <a:buChar char="•"/>
              <a:defRPr/>
            </a:pPr>
            <a:r>
              <a:rPr lang="en-US" smtClean="0">
                <a:sym typeface="Gill Sans" charset="0"/>
              </a:rPr>
              <a:t>multiple antiepileptic drugs w/ serious side effects.</a:t>
            </a:r>
          </a:p>
          <a:p>
            <a:pPr marL="889000" eaLnBrk="1" hangingPunct="1">
              <a:buFont typeface="Gill Sans" charset="0"/>
              <a:buChar char="•"/>
              <a:defRPr/>
            </a:pPr>
            <a:r>
              <a:rPr lang="en-US" smtClean="0">
                <a:sym typeface="Gill Sans" charset="0"/>
              </a:rPr>
              <a:t>Emergency room visits may result in invasive and hazardous treatment. </a:t>
            </a:r>
          </a:p>
          <a:p>
            <a:pPr marL="889000" eaLnBrk="1" hangingPunct="1">
              <a:buFont typeface="Gill Sans" charset="0"/>
              <a:buChar char="•"/>
              <a:defRPr/>
            </a:pPr>
            <a:r>
              <a:rPr lang="en-US" smtClean="0">
                <a:sym typeface="Gill Sans" charset="0"/>
              </a:rPr>
              <a:t>Patients are often of child bearing age</a:t>
            </a:r>
          </a:p>
          <a:p>
            <a:pPr marL="1333500" lvl="1" eaLnBrk="1" hangingPunct="1">
              <a:buFont typeface="Gill Sans" charset="0"/>
              <a:buChar char="•"/>
              <a:defRPr/>
            </a:pPr>
            <a:r>
              <a:rPr lang="en-US" smtClean="0">
                <a:sym typeface="Gill Sans" charset="0"/>
              </a:rPr>
              <a:t>Anti-epileptics can have adverse impact on the developing fetus.</a:t>
            </a:r>
          </a:p>
        </p:txBody>
      </p:sp>
    </p:spTree>
    <p:extLst>
      <p:ext uri="{BB962C8B-B14F-4D97-AF65-F5344CB8AC3E}">
        <p14:creationId xmlns:p14="http://schemas.microsoft.com/office/powerpoint/2010/main" val="665214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err="1" smtClean="0">
                <a:solidFill>
                  <a:srgbClr val="000000"/>
                </a:solidFill>
              </a:rPr>
              <a:t>Longterm</a:t>
            </a:r>
            <a:r>
              <a:rPr lang="en-US" sz="10000" dirty="0" smtClean="0">
                <a:solidFill>
                  <a:srgbClr val="000000"/>
                </a:solidFill>
              </a:rPr>
              <a:t>…</a:t>
            </a:r>
            <a:endParaRPr lang="en-US" sz="10000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</p:spPr>
        <p:txBody>
          <a:bodyPr rIns="166398"/>
          <a:lstStyle/>
          <a:p>
            <a:pPr eaLnBrk="1" hangingPunct="1">
              <a:buClr>
                <a:srgbClr val="FFFFFF"/>
              </a:buClr>
              <a:buFont typeface="Arial" charset="0"/>
              <a:buChar char="•"/>
              <a:defRPr/>
            </a:pPr>
            <a:r>
              <a:rPr lang="en-US" dirty="0" smtClean="0">
                <a:sym typeface="Arial" charset="0"/>
              </a:rPr>
              <a:t> After a mean of 11 years following manifestation and 4 years after diagnosis: </a:t>
            </a:r>
          </a:p>
          <a:p>
            <a:pPr marL="782638" lvl="1" eaLnBrk="1" hangingPunct="1">
              <a:buClr>
                <a:srgbClr val="FFFFFF"/>
              </a:buClr>
              <a:buFont typeface="Arial" charset="0"/>
              <a:buChar char="–"/>
              <a:defRPr/>
            </a:pPr>
            <a:r>
              <a:rPr lang="en-US" dirty="0" smtClean="0">
                <a:sym typeface="Arial" charset="0"/>
              </a:rPr>
              <a:t>66% of PNES patients still have seizures</a:t>
            </a:r>
          </a:p>
          <a:p>
            <a:pPr marL="782638" lvl="1" eaLnBrk="1" hangingPunct="1">
              <a:buClr>
                <a:srgbClr val="FFFFFF"/>
              </a:buClr>
              <a:buFont typeface="Arial" charset="0"/>
              <a:buChar char="–"/>
              <a:defRPr/>
            </a:pPr>
            <a:r>
              <a:rPr lang="en-US" dirty="0" smtClean="0">
                <a:sym typeface="Arial" charset="0"/>
              </a:rPr>
              <a:t>&gt;50% are occupationally disabled</a:t>
            </a:r>
          </a:p>
          <a:p>
            <a:pPr marL="1182688" lvl="2" eaLnBrk="1" hangingPunct="1">
              <a:buClr>
                <a:srgbClr val="FFFFFF"/>
              </a:buClr>
              <a:buFont typeface="Arial" charset="0"/>
              <a:buChar char="•"/>
              <a:defRPr/>
            </a:pPr>
            <a:r>
              <a:rPr lang="en-US" dirty="0" smtClean="0">
                <a:sym typeface="Arial" charset="0"/>
              </a:rPr>
              <a:t>41.4% on health grounds</a:t>
            </a:r>
          </a:p>
          <a:p>
            <a:pPr marL="1182688" lvl="2" eaLnBrk="1" hangingPunct="1">
              <a:buClr>
                <a:srgbClr val="FFFFFF"/>
              </a:buClr>
              <a:buFont typeface="Arial" charset="0"/>
              <a:buChar char="•"/>
              <a:defRPr/>
            </a:pPr>
            <a:r>
              <a:rPr lang="en-US" dirty="0" smtClean="0">
                <a:sym typeface="Arial" charset="0"/>
              </a:rPr>
              <a:t>12.4% unemployed</a:t>
            </a:r>
          </a:p>
          <a:p>
            <a:pPr marL="1182688" lvl="2" eaLnBrk="1" hangingPunct="1">
              <a:buClr>
                <a:srgbClr val="FFFFFF"/>
              </a:buClr>
              <a:buFont typeface="Arial" charset="0"/>
              <a:buChar char="•"/>
              <a:defRPr/>
            </a:pPr>
            <a:r>
              <a:rPr lang="en-US" dirty="0" smtClean="0">
                <a:sym typeface="Arial" charset="0"/>
              </a:rPr>
              <a:t>Mean age </a:t>
            </a:r>
            <a:r>
              <a:rPr lang="en-US" u="sng" dirty="0" smtClean="0">
                <a:solidFill>
                  <a:srgbClr val="FFFF00"/>
                </a:solidFill>
                <a:latin typeface="Arial Bold" charset="0"/>
                <a:cs typeface="Arial Bold" charset="0"/>
                <a:sym typeface="Arial Bold" charset="0"/>
              </a:rPr>
              <a:t>38.6 years</a:t>
            </a:r>
            <a:endParaRPr lang="en-US" u="sng" dirty="0" smtClean="0">
              <a:solidFill>
                <a:srgbClr val="FFFF00"/>
              </a:solidFill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30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17" y="3200400"/>
            <a:ext cx="11832283" cy="4800600"/>
          </a:xfrm>
          <a:prstGeom prst="rect">
            <a:avLst/>
          </a:prstGeom>
          <a:noFill/>
          <a:ln w="50800">
            <a:solidFill>
              <a:srgbClr val="3398CC"/>
            </a:solidFill>
            <a:miter lim="800000"/>
            <a:headEnd/>
            <a:tailEnd/>
          </a:ln>
        </p:spPr>
      </p:pic>
      <p:sp>
        <p:nvSpPr>
          <p:cNvPr id="3" name="Rectangle 1"/>
          <p:cNvSpPr txBox="1">
            <a:spLocks noChangeArrowheads="1"/>
          </p:cNvSpPr>
          <p:nvPr/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+mj-lt"/>
                <a:ea typeface="+mj-ea"/>
                <a:cs typeface="+mj-cs"/>
                <a:sym typeface="Bebas Neue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800">
                <a:solidFill>
                  <a:schemeClr val="tx1"/>
                </a:solidFill>
                <a:latin typeface="Bebas Neue" charset="0"/>
                <a:ea typeface="ヒラギノ角ゴ ProN W3" charset="0"/>
                <a:cs typeface="ヒラギノ角ゴ ProN W3" charset="0"/>
                <a:sym typeface="Bebas Neue" charset="0"/>
              </a:defRPr>
            </a:lvl9pPr>
          </a:lstStyle>
          <a:p>
            <a:pPr>
              <a:defRPr/>
            </a:pPr>
            <a:r>
              <a:rPr lang="en-US" sz="11600" dirty="0" smtClean="0">
                <a:solidFill>
                  <a:srgbClr val="FFFFFF"/>
                </a:solidFill>
                <a:sym typeface="Gill Sans" charset="0"/>
              </a:rPr>
              <a:t>Diminished </a:t>
            </a:r>
            <a:r>
              <a:rPr lang="en-US" sz="11600" dirty="0" err="1" smtClean="0">
                <a:solidFill>
                  <a:srgbClr val="FFFFFF"/>
                </a:solidFill>
                <a:sym typeface="Gill Sans" charset="0"/>
              </a:rPr>
              <a:t>QoL</a:t>
            </a:r>
            <a:endParaRPr lang="en-US" sz="11600" dirty="0" smtClean="0">
              <a:solidFill>
                <a:srgbClr val="FFFFFF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1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6E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B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1456</TotalTime>
  <Pages>0</Pages>
  <Words>1294</Words>
  <Characters>0</Characters>
  <Application>Microsoft Macintosh PowerPoint</Application>
  <PresentationFormat>Custom</PresentationFormat>
  <Lines>0</Lines>
  <Paragraphs>254</Paragraphs>
  <Slides>39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Theme1</vt:lpstr>
      <vt:lpstr> Past, Present, and Future </vt:lpstr>
      <vt:lpstr>PowerPoint Presentation</vt:lpstr>
      <vt:lpstr>PowerPoint Presentation</vt:lpstr>
      <vt:lpstr>What are psychogenic non-epileptic “seizures”?</vt:lpstr>
      <vt:lpstr>Common &amp; Costly</vt:lpstr>
      <vt:lpstr>PowerPoint Presentation</vt:lpstr>
      <vt:lpstr> in the meantime...</vt:lpstr>
      <vt:lpstr>Longterm…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we less confused in 2013 CE than1800 BCE?</vt:lpstr>
      <vt:lpstr>PowerPoint Presentation</vt:lpstr>
      <vt:lpstr>PowerPoint Presentation</vt:lpstr>
      <vt:lpstr>PowerPoint Presentation</vt:lpstr>
      <vt:lpstr>Stressful life events</vt:lpstr>
      <vt:lpstr>Distress ratings  by life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Timeline: Psychogenic Seizures</dc:title>
  <dc:subject/>
  <dc:creator/>
  <cp:keywords/>
  <dc:description/>
  <cp:lastModifiedBy>Marc Testa</cp:lastModifiedBy>
  <cp:revision>68</cp:revision>
  <cp:lastPrinted>2013-03-14T19:40:57Z</cp:lastPrinted>
  <dcterms:modified xsi:type="dcterms:W3CDTF">2013-03-15T03:13:06Z</dcterms:modified>
</cp:coreProperties>
</file>